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7" r:id="rId1"/>
  </p:sldMasterIdLst>
  <p:notesMasterIdLst>
    <p:notesMasterId r:id="rId163"/>
  </p:notesMasterIdLst>
  <p:sldIdLst>
    <p:sldId id="256" r:id="rId2"/>
    <p:sldId id="257" r:id="rId3"/>
    <p:sldId id="258" r:id="rId4"/>
    <p:sldId id="259" r:id="rId5"/>
    <p:sldId id="359" r:id="rId6"/>
    <p:sldId id="400" r:id="rId7"/>
    <p:sldId id="412" r:id="rId8"/>
    <p:sldId id="264" r:id="rId9"/>
    <p:sldId id="368" r:id="rId10"/>
    <p:sldId id="266" r:id="rId11"/>
    <p:sldId id="269" r:id="rId12"/>
    <p:sldId id="322" r:id="rId13"/>
    <p:sldId id="270" r:id="rId14"/>
    <p:sldId id="420" r:id="rId15"/>
    <p:sldId id="401" r:id="rId16"/>
    <p:sldId id="331" r:id="rId17"/>
    <p:sldId id="421" r:id="rId18"/>
    <p:sldId id="423" r:id="rId19"/>
    <p:sldId id="454" r:id="rId20"/>
    <p:sldId id="424" r:id="rId21"/>
    <p:sldId id="425" r:id="rId22"/>
    <p:sldId id="455" r:id="rId23"/>
    <p:sldId id="426" r:id="rId24"/>
    <p:sldId id="427" r:id="rId25"/>
    <p:sldId id="456" r:id="rId26"/>
    <p:sldId id="413" r:id="rId27"/>
    <p:sldId id="417" r:id="rId28"/>
    <p:sldId id="457" r:id="rId29"/>
    <p:sldId id="428" r:id="rId30"/>
    <p:sldId id="458" r:id="rId31"/>
    <p:sldId id="429" r:id="rId32"/>
    <p:sldId id="459" r:id="rId33"/>
    <p:sldId id="430" r:id="rId34"/>
    <p:sldId id="431" r:id="rId35"/>
    <p:sldId id="460" r:id="rId36"/>
    <p:sldId id="432" r:id="rId37"/>
    <p:sldId id="461" r:id="rId38"/>
    <p:sldId id="433" r:id="rId39"/>
    <p:sldId id="462" r:id="rId40"/>
    <p:sldId id="434" r:id="rId41"/>
    <p:sldId id="435" r:id="rId42"/>
    <p:sldId id="463" r:id="rId43"/>
    <p:sldId id="415" r:id="rId44"/>
    <p:sldId id="419" r:id="rId45"/>
    <p:sldId id="464" r:id="rId46"/>
    <p:sldId id="436" r:id="rId47"/>
    <p:sldId id="437" r:id="rId48"/>
    <p:sldId id="465" r:id="rId49"/>
    <p:sldId id="438" r:id="rId50"/>
    <p:sldId id="439" r:id="rId51"/>
    <p:sldId id="466" r:id="rId52"/>
    <p:sldId id="440" r:id="rId53"/>
    <p:sldId id="441" r:id="rId54"/>
    <p:sldId id="467" r:id="rId55"/>
    <p:sldId id="442" r:id="rId56"/>
    <p:sldId id="443" r:id="rId57"/>
    <p:sldId id="468" r:id="rId58"/>
    <p:sldId id="414" r:id="rId59"/>
    <p:sldId id="418" r:id="rId60"/>
    <p:sldId id="444" r:id="rId61"/>
    <p:sldId id="469" r:id="rId62"/>
    <p:sldId id="445" r:id="rId63"/>
    <p:sldId id="446" r:id="rId64"/>
    <p:sldId id="470" r:id="rId65"/>
    <p:sldId id="447" r:id="rId66"/>
    <p:sldId id="448" r:id="rId67"/>
    <p:sldId id="471" r:id="rId68"/>
    <p:sldId id="449" r:id="rId69"/>
    <p:sldId id="450" r:id="rId70"/>
    <p:sldId id="472" r:id="rId71"/>
    <p:sldId id="451" r:id="rId72"/>
    <p:sldId id="452" r:id="rId73"/>
    <p:sldId id="473" r:id="rId74"/>
    <p:sldId id="416" r:id="rId75"/>
    <p:sldId id="324" r:id="rId76"/>
    <p:sldId id="474" r:id="rId77"/>
    <p:sldId id="396" r:id="rId78"/>
    <p:sldId id="339" r:id="rId79"/>
    <p:sldId id="545" r:id="rId80"/>
    <p:sldId id="340" r:id="rId81"/>
    <p:sldId id="402" r:id="rId82"/>
    <p:sldId id="403" r:id="rId83"/>
    <p:sldId id="476" r:id="rId84"/>
    <p:sldId id="477" r:id="rId85"/>
    <p:sldId id="478" r:id="rId86"/>
    <p:sldId id="479" r:id="rId87"/>
    <p:sldId id="480" r:id="rId88"/>
    <p:sldId id="481" r:id="rId89"/>
    <p:sldId id="482" r:id="rId90"/>
    <p:sldId id="483" r:id="rId91"/>
    <p:sldId id="484" r:id="rId92"/>
    <p:sldId id="475" r:id="rId93"/>
    <p:sldId id="542" r:id="rId94"/>
    <p:sldId id="485" r:id="rId95"/>
    <p:sldId id="486" r:id="rId96"/>
    <p:sldId id="487" r:id="rId97"/>
    <p:sldId id="488" r:id="rId98"/>
    <p:sldId id="489" r:id="rId99"/>
    <p:sldId id="490" r:id="rId100"/>
    <p:sldId id="491" r:id="rId101"/>
    <p:sldId id="492" r:id="rId102"/>
    <p:sldId id="493" r:id="rId103"/>
    <p:sldId id="494" r:id="rId104"/>
    <p:sldId id="495" r:id="rId105"/>
    <p:sldId id="496" r:id="rId106"/>
    <p:sldId id="497" r:id="rId107"/>
    <p:sldId id="498" r:id="rId108"/>
    <p:sldId id="499" r:id="rId109"/>
    <p:sldId id="500" r:id="rId110"/>
    <p:sldId id="501" r:id="rId111"/>
    <p:sldId id="502" r:id="rId112"/>
    <p:sldId id="503" r:id="rId113"/>
    <p:sldId id="504" r:id="rId114"/>
    <p:sldId id="505" r:id="rId115"/>
    <p:sldId id="506" r:id="rId116"/>
    <p:sldId id="544" r:id="rId117"/>
    <p:sldId id="507" r:id="rId118"/>
    <p:sldId id="508" r:id="rId119"/>
    <p:sldId id="509" r:id="rId120"/>
    <p:sldId id="510" r:id="rId121"/>
    <p:sldId id="511" r:id="rId122"/>
    <p:sldId id="512" r:id="rId123"/>
    <p:sldId id="513" r:id="rId124"/>
    <p:sldId id="514" r:id="rId125"/>
    <p:sldId id="515" r:id="rId126"/>
    <p:sldId id="516" r:id="rId127"/>
    <p:sldId id="517" r:id="rId128"/>
    <p:sldId id="518" r:id="rId129"/>
    <p:sldId id="519" r:id="rId130"/>
    <p:sldId id="520" r:id="rId131"/>
    <p:sldId id="521" r:id="rId132"/>
    <p:sldId id="522" r:id="rId133"/>
    <p:sldId id="543" r:id="rId134"/>
    <p:sldId id="523" r:id="rId135"/>
    <p:sldId id="524" r:id="rId136"/>
    <p:sldId id="525" r:id="rId137"/>
    <p:sldId id="526" r:id="rId138"/>
    <p:sldId id="527" r:id="rId139"/>
    <p:sldId id="528" r:id="rId140"/>
    <p:sldId id="529" r:id="rId141"/>
    <p:sldId id="530" r:id="rId142"/>
    <p:sldId id="531" r:id="rId143"/>
    <p:sldId id="532" r:id="rId144"/>
    <p:sldId id="534" r:id="rId145"/>
    <p:sldId id="533" r:id="rId146"/>
    <p:sldId id="535" r:id="rId147"/>
    <p:sldId id="536" r:id="rId148"/>
    <p:sldId id="537" r:id="rId149"/>
    <p:sldId id="538" r:id="rId150"/>
    <p:sldId id="546" r:id="rId151"/>
    <p:sldId id="539" r:id="rId152"/>
    <p:sldId id="540" r:id="rId153"/>
    <p:sldId id="541" r:id="rId154"/>
    <p:sldId id="397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6327" autoAdjust="0"/>
  </p:normalViewPr>
  <p:slideViewPr>
    <p:cSldViewPr>
      <p:cViewPr varScale="1">
        <p:scale>
          <a:sx n="113" d="100"/>
          <a:sy n="113" d="100"/>
        </p:scale>
        <p:origin x="1332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876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69442F4B-E499-348B-61F8-53150BE1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pl-PL" dirty="0">
              <a:latin typeface="Times New Roman" pitchFamily="16" charset="0"/>
              <a:cs typeface="Lucida Sans Unicode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1A02707-66BE-3C9C-C3B4-40B83B44EBE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6712" cy="1249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2D3B3F3-2368-4FE1-102E-526FD730116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l-PL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3B9B6535-499C-EC5D-F772-0C5DFE848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24DA0FD-7B61-5055-256C-4AE4C700E37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504061AA-A3E5-2765-530A-42C8AD7D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B95D543-AEE3-8479-2926-D655AACF16F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7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504061AA-A3E5-2765-530A-42C8AD7D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B95D543-AEE3-8479-2926-D655AACF16F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9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504061AA-A3E5-2765-530A-42C8AD7D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B95D543-AEE3-8479-2926-D655AACF16F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504061AA-A3E5-2765-530A-42C8AD7D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B95D543-AEE3-8479-2926-D655AACF16F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3E1FD512-508C-81BE-9A08-8E097726D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81B5EC21-2B6B-AAEC-AB46-17480B07317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>
            <a:extLst>
              <a:ext uri="{FF2B5EF4-FFF2-40B4-BE49-F238E27FC236}">
                <a16:creationId xmlns:a16="http://schemas.microsoft.com/office/drawing/2014/main" id="{CCF31A7E-FFE8-1D9C-50C5-D5A100EEB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E83F2AE7-D114-DEDC-22AD-F587F50F115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>
            <a:extLst>
              <a:ext uri="{FF2B5EF4-FFF2-40B4-BE49-F238E27FC236}">
                <a16:creationId xmlns:a16="http://schemas.microsoft.com/office/drawing/2014/main" id="{1D95A23A-D7F7-7D97-743B-F8A5C449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DF7929F-6A48-1202-C01E-92307DFC84F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DE56A036-0B87-F89A-DD2F-54A0F9AF4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BED893E5-9563-86A7-35BF-9D16D1AACA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>
            <a:extLst>
              <a:ext uri="{FF2B5EF4-FFF2-40B4-BE49-F238E27FC236}">
                <a16:creationId xmlns:a16="http://schemas.microsoft.com/office/drawing/2014/main" id="{9AF86534-D545-73BE-B7F5-EE3A360FC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CD78711D-7FBA-E0CD-A477-94DECF367DB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10093DBE-74F7-61FA-8647-001ADEDAF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39C43E8-3C65-4078-3227-4398D7F5F94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0AE2DC22-447A-61BF-DB07-6633252B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0036A093-1D75-B589-7293-106D83BF56C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22B2DED5-4484-46AC-68F1-1F62A26CE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369DE71D-37AF-EE07-0008-F3594FC96F7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534210F4-DE45-82F7-EDBC-5F0F1D0D5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4190F3C-69A2-FE1C-C244-FA4ACA39E93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504061AA-A3E5-2765-530A-42C8AD7D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B95D543-AEE3-8479-2926-D655AACF16F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l-PL" altLang="pl-P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2" name="Symbol zastępczy daty 29">
            <a:extLst>
              <a:ext uri="{FF2B5EF4-FFF2-40B4-BE49-F238E27FC236}">
                <a16:creationId xmlns:a16="http://schemas.microsoft.com/office/drawing/2014/main" id="{16B9D9CE-A61A-13D1-10F7-C3648E98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AC405-AABD-3147-BE3F-85DF84C3E108}" type="datetimeFigureOut">
              <a:rPr lang="en-US"/>
              <a:pPr>
                <a:defRPr/>
              </a:pPr>
              <a:t>4/4/2024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ymbol zastępczy stopki 18">
            <a:extLst>
              <a:ext uri="{FF2B5EF4-FFF2-40B4-BE49-F238E27FC236}">
                <a16:creationId xmlns:a16="http://schemas.microsoft.com/office/drawing/2014/main" id="{11A20420-6707-7A6C-062E-307D15A4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ymbol zastępczy numeru slajdu 26">
            <a:extLst>
              <a:ext uri="{FF2B5EF4-FFF2-40B4-BE49-F238E27FC236}">
                <a16:creationId xmlns:a16="http://schemas.microsoft.com/office/drawing/2014/main" id="{0F16C778-855E-03DA-274D-1139E252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1BA6A66F-1E1E-C643-9A6D-7A38A5115FA1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2265899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2104B4-88DE-2841-FB25-4ADD9BB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EBF69-11DF-8745-A79A-E6CCB6A209DB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D19B60-3B7C-92D5-6C17-8EAFAAB9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89240E-4112-01B4-ED79-62C84E23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2CEAE-9820-2540-B3AA-A53CBAC59247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3639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AD871C7-7E13-0E4C-3E9D-69900566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C1921-507C-834A-99CC-688D8EAF1854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E73C379-4832-879C-9D4F-1F083D1B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0A8A532-FB1E-8905-E9CC-8E2401C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035CB-D577-8440-AA68-CF49FD5542CE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917545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463550"/>
            <a:ext cx="7769225" cy="14319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DCE5051-23C3-63EC-E84D-F99C832C456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04A11A4-ECA1-864E-B703-2EA5D3A51DAE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85730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96B0C4-EADF-79A9-6D61-4C75A930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5508B-B45E-6F4A-B0DC-5BB32248C27E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617CB5-3D6F-80EE-50A8-1E71F89B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332879B-15BC-99EC-D76B-7F42E220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C4254-493B-1D49-8C38-198CD65918E4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745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35C0DC-BDD5-872B-782C-1AC75016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C495E-8E35-F140-93CF-3872EA0C79D3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F50309-7CE5-4EB8-0244-A969BAE8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D4927E9-D2C9-FE97-4A8C-36C91E7A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C562DC62-CC5E-2640-8A46-F5E747A6B247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189271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374AE1A-301D-C016-6529-07D55F0CB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2620B-E177-A848-A40B-B3415E024303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CF638EE-0353-930A-044F-14277710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CD39845-BE7A-CA0F-1977-5AFF6723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B9C93-B851-1F46-823D-9081D75917CA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64073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9F7EDDE-A81E-878A-7784-E6427A05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B40A9-4EC1-C845-94A2-AD439E3154A1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13BED7D-1157-1496-9862-373CF74B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81782E7-DFA5-8B04-5ECA-57C6145F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589A7-5CBC-604C-9E47-06A19A8B5D1D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842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808EF24-8132-E746-47C8-C47AE60A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FFFC5-294C-CE47-9695-C503B74BCD15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9396CA2-E32C-1305-99F0-4EF2FA5C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08995CF-230C-D861-70C9-E4D58E85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D1E4E-A0EB-3242-8116-A361F9D67D5F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243294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DBC1FFA-78E1-A46A-60E2-50AA1DAB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5994C-52BD-8045-8EAA-021D24EBD3F2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270E23E-F520-8ED3-F8F4-46CFB1B1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8F1AAAE-C3F5-31DD-DB52-93F1C0B7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D0914-8FB2-5741-8489-4D28B00F7510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237170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A155029-3EDF-617C-ADDA-1DBA15DF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B9EAE-80E8-FF4C-94F6-D88EAAC6E318}" type="datetimeFigureOut">
              <a:rPr lang="en-US"/>
              <a:pPr>
                <a:defRPr/>
              </a:pPr>
              <a:t>4/4/2024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4E6A8A4-4D4C-1230-F6EA-89304D84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53FB844-E190-91EA-CFB0-2FDC79FB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DA8ED9-0E6B-4244-92A8-C834719EB0B0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22124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ze ściętym i zaokrąglonym rogiem 13">
            <a:extLst>
              <a:ext uri="{FF2B5EF4-FFF2-40B4-BE49-F238E27FC236}">
                <a16:creationId xmlns:a16="http://schemas.microsoft.com/office/drawing/2014/main" id="{C99F448D-D3FE-4082-0DC1-91001685CC21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rójkąt prostokątny 5">
            <a:extLst>
              <a:ext uri="{FF2B5EF4-FFF2-40B4-BE49-F238E27FC236}">
                <a16:creationId xmlns:a16="http://schemas.microsoft.com/office/drawing/2014/main" id="{B9071AAE-57FE-A157-7C9A-7B8FEF36E00C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D782778-45B0-A46C-A232-3B2AF646ADED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6E132CA8-2EFC-47F2-AFD4-BFC21B4C25F9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l-PL" noProof="0" dirty="0"/>
              <a:t>Kliknij ikonę, aby dodać obraz</a:t>
            </a:r>
            <a:endParaRPr lang="en-US" noProof="0" dirty="0"/>
          </a:p>
        </p:txBody>
      </p:sp>
      <p:sp>
        <p:nvSpPr>
          <p:cNvPr id="9" name="Symbol zastępczy daty 4">
            <a:extLst>
              <a:ext uri="{FF2B5EF4-FFF2-40B4-BE49-F238E27FC236}">
                <a16:creationId xmlns:a16="http://schemas.microsoft.com/office/drawing/2014/main" id="{D8EFA3F7-D61C-1E59-BA30-7AFB5F8B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2AE3F-C879-AA4C-A5A9-31BFC4A05B61}" type="datetimeFigureOut">
              <a:rPr lang="en-US"/>
              <a:pPr>
                <a:defRPr/>
              </a:pPr>
              <a:t>4/4/2024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ymbol zastępczy stopki 5">
            <a:extLst>
              <a:ext uri="{FF2B5EF4-FFF2-40B4-BE49-F238E27FC236}">
                <a16:creationId xmlns:a16="http://schemas.microsoft.com/office/drawing/2014/main" id="{79989DF7-97C7-9C54-8906-F3F8297F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ymbol zastępczy numeru slajdu 6">
            <a:extLst>
              <a:ext uri="{FF2B5EF4-FFF2-40B4-BE49-F238E27FC236}">
                <a16:creationId xmlns:a16="http://schemas.microsoft.com/office/drawing/2014/main" id="{29013D44-DD15-CB66-7984-C5D07A6D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C22A75C4-DAFF-704A-86B0-FE0A060F9BCC}" type="slidenum">
              <a:rPr lang="en-GB" altLang="pl-PL"/>
              <a:pPr/>
              <a:t>‹#›</a:t>
            </a:fld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55797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A517AB7-1839-9CF6-AECB-D080BE490FC3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68CBB023-D857-AAA5-B625-3CE13CFD7CFF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028" name="Symbol zastępczy tytułu 8">
            <a:extLst>
              <a:ext uri="{FF2B5EF4-FFF2-40B4-BE49-F238E27FC236}">
                <a16:creationId xmlns:a16="http://schemas.microsoft.com/office/drawing/2014/main" id="{C3C724F5-DC8C-44DB-309B-6CEDFA2E45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</a:t>
            </a:r>
            <a:endParaRPr lang="en-US" altLang="pl-PL"/>
          </a:p>
        </p:txBody>
      </p:sp>
      <p:sp>
        <p:nvSpPr>
          <p:cNvPr id="1029" name="Symbol zastępczy tekstu 29">
            <a:extLst>
              <a:ext uri="{FF2B5EF4-FFF2-40B4-BE49-F238E27FC236}">
                <a16:creationId xmlns:a16="http://schemas.microsoft.com/office/drawing/2014/main" id="{51AE341B-D74F-76AE-867E-4A2C4A7A75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  <a:endParaRPr lang="en-US" altLang="pl-PL"/>
          </a:p>
        </p:txBody>
      </p:sp>
      <p:sp>
        <p:nvSpPr>
          <p:cNvPr id="10" name="Symbol zastępczy daty 9">
            <a:extLst>
              <a:ext uri="{FF2B5EF4-FFF2-40B4-BE49-F238E27FC236}">
                <a16:creationId xmlns:a16="http://schemas.microsoft.com/office/drawing/2014/main" id="{1D72DEA9-09D6-BFC0-822B-85014A89F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ea typeface="+mn-ea"/>
              </a:defRPr>
            </a:lvl1pPr>
          </a:lstStyle>
          <a:p>
            <a:pPr>
              <a:defRPr/>
            </a:pPr>
            <a:fld id="{32C0E6A0-3663-6543-AF3C-A05D8AA41175}" type="datetimeFigureOut">
              <a:rPr lang="en-US"/>
              <a:pPr>
                <a:defRPr/>
              </a:pPr>
              <a:t>4/4/2024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Symbol zastępczy stopki 21">
            <a:extLst>
              <a:ext uri="{FF2B5EF4-FFF2-40B4-BE49-F238E27FC236}">
                <a16:creationId xmlns:a16="http://schemas.microsoft.com/office/drawing/2014/main" id="{5A32AC5B-657D-5253-386C-B233F519E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ymbol zastępczy numeru slajdu 17">
            <a:extLst>
              <a:ext uri="{FF2B5EF4-FFF2-40B4-BE49-F238E27FC236}">
                <a16:creationId xmlns:a16="http://schemas.microsoft.com/office/drawing/2014/main" id="{FEDE2025-4CB6-1A9A-8D8C-3BBB41620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fld id="{B1AEB6F7-F924-0D48-BBD8-F21BFF5FD934}" type="slidenum">
              <a:rPr lang="en-GB" altLang="pl-PL"/>
              <a:pPr/>
              <a:t>‹#›</a:t>
            </a:fld>
            <a:endParaRPr lang="en-GB" altLang="pl-PL"/>
          </a:p>
        </p:txBody>
      </p:sp>
      <p:grpSp>
        <p:nvGrpSpPr>
          <p:cNvPr id="1033" name="Grupa 1">
            <a:extLst>
              <a:ext uri="{FF2B5EF4-FFF2-40B4-BE49-F238E27FC236}">
                <a16:creationId xmlns:a16="http://schemas.microsoft.com/office/drawing/2014/main" id="{3D49DA29-D313-A2CC-B4D6-E95C60F21358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Dowolny kształt 11">
              <a:extLst>
                <a:ext uri="{FF2B5EF4-FFF2-40B4-BE49-F238E27FC236}">
                  <a16:creationId xmlns:a16="http://schemas.microsoft.com/office/drawing/2014/main" id="{39129523-BB51-F9BE-CA97-7BC2B8C206F2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Dowolny kształt 12">
              <a:extLst>
                <a:ext uri="{FF2B5EF4-FFF2-40B4-BE49-F238E27FC236}">
                  <a16:creationId xmlns:a16="http://schemas.microsoft.com/office/drawing/2014/main" id="{04399415-5624-B28A-E0C3-207359744C32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2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2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2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2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2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19B0FAD0-9D05-DDEB-0A41-A2C261A27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9286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pl-PL" altLang="pl-PL" sz="4400">
                <a:solidFill>
                  <a:srgbClr val="0B5395"/>
                </a:solidFill>
                <a:latin typeface="Calibri" panose="020F0502020204030204" pitchFamily="34" charset="0"/>
              </a:rPr>
              <a:t>Końcowy p</a:t>
            </a:r>
            <a:r>
              <a:rPr lang="en-GB" altLang="pl-PL" sz="4400">
                <a:solidFill>
                  <a:srgbClr val="0B5395"/>
                </a:solidFill>
                <a:latin typeface="Calibri" panose="020F0502020204030204" pitchFamily="34" charset="0"/>
              </a:rPr>
              <a:t>rzegląd projektu</a:t>
            </a:r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id="{8E6284D7-4263-31C5-5F8F-8364B4069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428875"/>
            <a:ext cx="8143875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pl-PL" dirty="0" err="1">
                <a:solidFill>
                  <a:schemeClr val="tx1"/>
                </a:solidFill>
              </a:rPr>
              <a:t>Nazwa</a:t>
            </a:r>
            <a:r>
              <a:rPr lang="en-GB" altLang="pl-PL" dirty="0">
                <a:solidFill>
                  <a:schemeClr val="tx1"/>
                </a:solidFill>
              </a:rPr>
              <a:t> </a:t>
            </a:r>
            <a:r>
              <a:rPr lang="en-GB" altLang="pl-PL" dirty="0" err="1">
                <a:solidFill>
                  <a:schemeClr val="tx1"/>
                </a:solidFill>
              </a:rPr>
              <a:t>projektu</a:t>
            </a:r>
            <a:r>
              <a:rPr lang="en-GB" altLang="pl-PL" dirty="0">
                <a:solidFill>
                  <a:schemeClr val="tx1"/>
                </a:solidFill>
              </a:rPr>
              <a:t>: </a:t>
            </a:r>
            <a:r>
              <a:rPr lang="pl-PL" altLang="pl-PL" dirty="0">
                <a:solidFill>
                  <a:schemeClr val="tx1"/>
                </a:solidFill>
              </a:rPr>
              <a:t>FUTURE-TRANS.</a:t>
            </a:r>
          </a:p>
          <a:p>
            <a:pPr algn="ctr" eaLnBrk="1" hangingPunct="1">
              <a:spcBef>
                <a:spcPts val="600"/>
              </a:spcBef>
            </a:pPr>
            <a:endParaRPr lang="en-GB" altLang="pl-PL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GB" altLang="pl-PL" dirty="0" err="1">
                <a:solidFill>
                  <a:srgbClr val="000000"/>
                </a:solidFill>
              </a:rPr>
              <a:t>Zespół</a:t>
            </a:r>
            <a:r>
              <a:rPr lang="en-GB" altLang="pl-PL" dirty="0">
                <a:solidFill>
                  <a:srgbClr val="000000"/>
                </a:solidFill>
              </a:rPr>
              <a:t> </a:t>
            </a:r>
            <a:r>
              <a:rPr lang="en-GB" altLang="pl-PL" dirty="0" err="1">
                <a:solidFill>
                  <a:srgbClr val="000000"/>
                </a:solidFill>
              </a:rPr>
              <a:t>wykonawcy</a:t>
            </a:r>
            <a:r>
              <a:rPr lang="en-GB" altLang="pl-PL" dirty="0">
                <a:solidFill>
                  <a:srgbClr val="000000"/>
                </a:solidFill>
              </a:rPr>
              <a:t> w </a:t>
            </a:r>
            <a:r>
              <a:rPr lang="en-GB" altLang="pl-PL" dirty="0" err="1">
                <a:solidFill>
                  <a:srgbClr val="000000"/>
                </a:solidFill>
              </a:rPr>
              <a:t>składzie</a:t>
            </a:r>
            <a:r>
              <a:rPr lang="en-GB" altLang="pl-PL" dirty="0">
                <a:solidFill>
                  <a:srgbClr val="000000"/>
                </a:solidFill>
              </a:rPr>
              <a:t>:</a:t>
            </a:r>
          </a:p>
          <a:p>
            <a:pPr marL="1200150" lvl="1" indent="-4572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dirty="0">
                <a:solidFill>
                  <a:srgbClr val="000000"/>
                </a:solidFill>
              </a:rPr>
              <a:t>Anna Korniluk</a:t>
            </a:r>
          </a:p>
          <a:p>
            <a:pPr marL="1200150" lvl="1" indent="-4572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dirty="0">
                <a:solidFill>
                  <a:srgbClr val="000000"/>
                </a:solidFill>
              </a:rPr>
              <a:t>Mateusz </a:t>
            </a:r>
            <a:r>
              <a:rPr lang="pl-PL" altLang="pl-PL" dirty="0" err="1">
                <a:solidFill>
                  <a:srgbClr val="000000"/>
                </a:solidFill>
              </a:rPr>
              <a:t>Mazewski</a:t>
            </a:r>
            <a:endParaRPr lang="pl-PL" altLang="pl-PL" dirty="0">
              <a:solidFill>
                <a:srgbClr val="000000"/>
              </a:solidFill>
            </a:endParaRPr>
          </a:p>
          <a:p>
            <a:pPr marL="1200150" lvl="1" indent="-4572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dirty="0">
                <a:solidFill>
                  <a:srgbClr val="000000"/>
                </a:solidFill>
              </a:rPr>
              <a:t>Piotr </a:t>
            </a:r>
            <a:r>
              <a:rPr lang="pl-PL" altLang="pl-PL" dirty="0" err="1">
                <a:solidFill>
                  <a:srgbClr val="000000"/>
                </a:solidFill>
              </a:rPr>
              <a:t>Szcząchor</a:t>
            </a:r>
            <a:endParaRPr lang="pl-PL" altLang="pl-PL" dirty="0">
              <a:solidFill>
                <a:srgbClr val="000000"/>
              </a:solidFill>
            </a:endParaRPr>
          </a:p>
          <a:p>
            <a:pPr marL="1200150" lvl="1" indent="-4572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dirty="0">
                <a:solidFill>
                  <a:srgbClr val="000000"/>
                </a:solidFill>
              </a:rPr>
              <a:t>Damian Wójcik</a:t>
            </a:r>
          </a:p>
          <a:p>
            <a:pPr marL="1200150" lvl="1" indent="-4572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dirty="0">
                <a:solidFill>
                  <a:srgbClr val="000000"/>
                </a:solidFill>
              </a:rPr>
              <a:t>Kacper Łuka</a:t>
            </a:r>
          </a:p>
          <a:p>
            <a:pPr eaLnBrk="1" hangingPunct="1">
              <a:spcBef>
                <a:spcPts val="600"/>
              </a:spcBef>
            </a:pPr>
            <a:endParaRPr lang="pl-PL" altLang="pl-PL" dirty="0">
              <a:solidFill>
                <a:srgbClr val="000000"/>
              </a:solidFill>
            </a:endParaRPr>
          </a:p>
          <a:p>
            <a:pPr eaLnBrk="1" hangingPunct="1">
              <a:spcBef>
                <a:spcPts val="600"/>
              </a:spcBef>
            </a:pPr>
            <a:r>
              <a:rPr lang="en-GB" altLang="pl-PL" dirty="0">
                <a:solidFill>
                  <a:srgbClr val="000000"/>
                </a:solidFill>
              </a:rPr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771B6A1C-2CDA-5CC4-56E1-E80C2544B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00063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en-GB" altLang="pl-PL" sz="4400" dirty="0" err="1">
                <a:solidFill>
                  <a:srgbClr val="0B5395"/>
                </a:solidFill>
                <a:latin typeface="Calibri" panose="020F0502020204030204" pitchFamily="34" charset="0"/>
              </a:rPr>
              <a:t>Szczegółowa</a:t>
            </a:r>
            <a:r>
              <a:rPr lang="en-GB" altLang="pl-PL" sz="44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4400" dirty="0" err="1">
                <a:solidFill>
                  <a:srgbClr val="0B5395"/>
                </a:solidFill>
                <a:latin typeface="Calibri" panose="020F0502020204030204" pitchFamily="34" charset="0"/>
              </a:rPr>
              <a:t>specyfikacja</a:t>
            </a:r>
            <a:r>
              <a:rPr lang="en-GB" altLang="pl-PL" sz="44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4400" dirty="0" err="1">
                <a:solidFill>
                  <a:srgbClr val="0B5395"/>
                </a:solidFill>
                <a:latin typeface="Calibri" panose="020F0502020204030204" pitchFamily="34" charset="0"/>
              </a:rPr>
              <a:t>wymagań</a:t>
            </a:r>
            <a:r>
              <a:rPr lang="en-GB" altLang="pl-PL" sz="44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4400" dirty="0" err="1">
                <a:solidFill>
                  <a:srgbClr val="0B5395"/>
                </a:solidFill>
                <a:latin typeface="Calibri" panose="020F0502020204030204" pitchFamily="34" charset="0"/>
              </a:rPr>
              <a:t>na</a:t>
            </a:r>
            <a:r>
              <a:rPr lang="en-GB" altLang="pl-PL" sz="4400" dirty="0">
                <a:solidFill>
                  <a:srgbClr val="0B5395"/>
                </a:solidFill>
                <a:latin typeface="Calibri" panose="020F0502020204030204" pitchFamily="34" charset="0"/>
              </a:rPr>
              <a:t> system:</a:t>
            </a:r>
            <a:r>
              <a:rPr lang="pl-PL" altLang="pl-PL" sz="4400" dirty="0">
                <a:solidFill>
                  <a:srgbClr val="0B5395"/>
                </a:solidFill>
                <a:latin typeface="Calibri" panose="020F0502020204030204" pitchFamily="34" charset="0"/>
              </a:rPr>
              <a:t> FUTURE-TRANS</a:t>
            </a:r>
            <a:endParaRPr lang="en-GB" altLang="pl-PL" sz="4400" dirty="0">
              <a:solidFill>
                <a:srgbClr val="0B5395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C7995317-F69C-8193-6039-450BA12ED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2286000"/>
            <a:ext cx="8143875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Nazwa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projektu</a:t>
            </a:r>
            <a:r>
              <a:rPr lang="en-GB" altLang="pl-PL" sz="2800" dirty="0">
                <a:solidFill>
                  <a:srgbClr val="000000"/>
                </a:solidFill>
              </a:rPr>
              <a:t>:</a:t>
            </a:r>
            <a:r>
              <a:rPr lang="pl-PL" altLang="pl-PL" sz="2800" dirty="0">
                <a:solidFill>
                  <a:srgbClr val="000000"/>
                </a:solidFill>
              </a:rPr>
              <a:t> FUTURE-TRANS</a:t>
            </a:r>
            <a:endParaRPr lang="en-GB" altLang="pl-PL" sz="28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endParaRPr lang="en-GB" altLang="pl-PL" sz="12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Zespół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wykonawcy</a:t>
            </a:r>
            <a:r>
              <a:rPr lang="en-GB" altLang="pl-PL" sz="2800" dirty="0">
                <a:solidFill>
                  <a:srgbClr val="000000"/>
                </a:solidFill>
              </a:rPr>
              <a:t> w </a:t>
            </a:r>
            <a:r>
              <a:rPr lang="en-GB" altLang="pl-PL" sz="2800" dirty="0" err="1">
                <a:solidFill>
                  <a:srgbClr val="000000"/>
                </a:solidFill>
              </a:rPr>
              <a:t>składzie</a:t>
            </a:r>
            <a:r>
              <a:rPr lang="en-GB" altLang="pl-PL" sz="2800" dirty="0">
                <a:solidFill>
                  <a:srgbClr val="000000"/>
                </a:solidFill>
              </a:rPr>
              <a:t>: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Anna Korniluk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Mateusz </a:t>
            </a:r>
            <a:r>
              <a:rPr lang="pl-PL" altLang="pl-PL" sz="2800" dirty="0" err="1">
                <a:solidFill>
                  <a:srgbClr val="000000"/>
                </a:solidFill>
              </a:rPr>
              <a:t>Mazewski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Piotr </a:t>
            </a:r>
            <a:r>
              <a:rPr lang="pl-PL" altLang="pl-PL" sz="2800" dirty="0" err="1">
                <a:solidFill>
                  <a:srgbClr val="000000"/>
                </a:solidFill>
              </a:rPr>
              <a:t>Szcząchor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Damian Wójcik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Kacper Łuka</a:t>
            </a:r>
            <a:br>
              <a:rPr lang="en-GB" altLang="pl-PL" sz="2800" dirty="0">
                <a:solidFill>
                  <a:srgbClr val="000000"/>
                </a:solidFill>
              </a:rPr>
            </a:br>
            <a:endParaRPr lang="en-GB" altLang="pl-PL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Wyświetl przebieg zlecenia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38E7313-3D71-74E7-49D6-95A96B19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0275" y="1412776"/>
            <a:ext cx="47434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7414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FormularzDyspozytora_WyświetlPrzebiegZlecenia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Ster_WyświetlPrzebiegZlecenia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Trasa</a:t>
            </a:r>
          </a:p>
        </p:txBody>
      </p:sp>
    </p:spTree>
    <p:extLst>
      <p:ext uri="{BB962C8B-B14F-4D97-AF65-F5344CB8AC3E}">
        <p14:creationId xmlns:p14="http://schemas.microsoft.com/office/powerpoint/2010/main" val="2066204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Wyświetl przebieg zlecenia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450EBFE-99DA-AED8-8E20-A2188A19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2975" y="1340768"/>
            <a:ext cx="7778050" cy="535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49985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przyjęcie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5E70CE0-6D88-157C-7E5B-1A1162F63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2" b="5154"/>
          <a:stretch/>
        </p:blipFill>
        <p:spPr bwMode="auto">
          <a:xfrm>
            <a:off x="2262187" y="1412776"/>
            <a:ext cx="4619625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7410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FormularzKierowcy_ZarejestrujPrzyjęcieZlecenia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Ster_ZarejestrujPrzyjęcieZlecenia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Zlecenie</a:t>
            </a:r>
          </a:p>
        </p:txBody>
      </p:sp>
    </p:spTree>
    <p:extLst>
      <p:ext uri="{BB962C8B-B14F-4D97-AF65-F5344CB8AC3E}">
        <p14:creationId xmlns:p14="http://schemas.microsoft.com/office/powerpoint/2010/main" val="4108807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przyjęcie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0A9C03D-D2C8-8F71-2C11-0ADE8A918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6"/>
          <a:stretch/>
        </p:blipFill>
        <p:spPr bwMode="auto">
          <a:xfrm>
            <a:off x="1459865" y="1556792"/>
            <a:ext cx="6224270" cy="519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545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wyjazd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37E3EAE-2864-FAE2-90E8-750D1134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83656" y="1628800"/>
            <a:ext cx="37623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1110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FormularzKierowcy_ZarejestrujWyjazd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Ster_ZarejestrujWyjazd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Trasa</a:t>
            </a:r>
          </a:p>
        </p:txBody>
      </p:sp>
    </p:spTree>
    <p:extLst>
      <p:ext uri="{BB962C8B-B14F-4D97-AF65-F5344CB8AC3E}">
        <p14:creationId xmlns:p14="http://schemas.microsoft.com/office/powerpoint/2010/main" val="25915244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wyjazd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90DCE66-C174-1EE5-05A8-C34B05DF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6605" y="1844824"/>
            <a:ext cx="7150789" cy="44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79112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zakończenie realizacji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64233E-9BFD-A346-77FD-C8EF3BCB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484784"/>
            <a:ext cx="5715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498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7ACF32BE-ADB9-691B-19D7-1D2EFADB5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0"/>
            <a:ext cx="7772400" cy="1006475"/>
          </a:xfrm>
        </p:spPr>
        <p:txBody>
          <a:bodyPr t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>
                <a:solidFill>
                  <a:srgbClr val="0B5395"/>
                </a:solidFill>
              </a:rPr>
              <a:t>Model </a:t>
            </a:r>
            <a:r>
              <a:rPr lang="pl-PL" altLang="pl-PL">
                <a:solidFill>
                  <a:srgbClr val="0B5395"/>
                </a:solidFill>
              </a:rPr>
              <a:t>przypadków użycia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FormularzKierowcy_ZarejestrujZakończenieRealizacjiZlecenia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Ster_ZarejestrujZakończenieRealizacjiZlecenia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Trasa</a:t>
            </a:r>
          </a:p>
        </p:txBody>
      </p:sp>
    </p:spTree>
    <p:extLst>
      <p:ext uri="{BB962C8B-B14F-4D97-AF65-F5344CB8AC3E}">
        <p14:creationId xmlns:p14="http://schemas.microsoft.com/office/powerpoint/2010/main" val="41893747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zakończenie realizacji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D40D95C-7823-38E0-E0C6-599BFFBD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528" y="1700808"/>
            <a:ext cx="7536944" cy="434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76153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zdarzenie na trasie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D2218F5-13B8-CB27-7EDB-D3AF49FF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9752" y="1484784"/>
            <a:ext cx="47148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3285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FormularzKierowcy_ZdarzenieNaTrasie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Ster_ZdarzenieNaTrasie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Zdarzenie na trasie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Trasa</a:t>
            </a:r>
          </a:p>
        </p:txBody>
      </p:sp>
    </p:spTree>
    <p:extLst>
      <p:ext uri="{BB962C8B-B14F-4D97-AF65-F5344CB8AC3E}">
        <p14:creationId xmlns:p14="http://schemas.microsoft.com/office/powerpoint/2010/main" val="1808537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zdarzenie na trasie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FB7046A-BFF2-DA15-B7D5-897113AAC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1"/>
          <a:stretch/>
        </p:blipFill>
        <p:spPr bwMode="auto">
          <a:xfrm>
            <a:off x="1501775" y="1196752"/>
            <a:ext cx="6140450" cy="554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71176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FB8F156C-FDDB-3B39-E3CC-5DA35A77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373411"/>
            <a:ext cx="5857875" cy="69725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realizacji przypadków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Zarządzanie kierowcami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2C74C72-D5F5-39A9-BADC-B9858F91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24124" y="1196752"/>
            <a:ext cx="40957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93934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analitycznych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413B104-7260-4E9E-1996-7430C7AAE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88"/>
          <a:stretch/>
        </p:blipFill>
        <p:spPr bwMode="auto">
          <a:xfrm>
            <a:off x="1476512" y="1052736"/>
            <a:ext cx="5976664" cy="558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4095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6A03A8-6854-730A-3451-28F4F46E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3637" y="1489556"/>
            <a:ext cx="42767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7856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FormularzKierownika_DodajNowegoKierowcę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Ster_DodajNowegoKierowcę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kierowców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Kierowca</a:t>
            </a:r>
          </a:p>
        </p:txBody>
      </p:sp>
    </p:spTree>
    <p:extLst>
      <p:ext uri="{BB962C8B-B14F-4D97-AF65-F5344CB8AC3E}">
        <p14:creationId xmlns:p14="http://schemas.microsoft.com/office/powerpoint/2010/main" val="21174838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AD530DB-E378-9C0F-9128-D800F9A6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92969" y="1628800"/>
            <a:ext cx="7358062" cy="463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147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>
            <a:extLst>
              <a:ext uri="{FF2B5EF4-FFF2-40B4-BE49-F238E27FC236}">
                <a16:creationId xmlns:a16="http://schemas.microsoft.com/office/drawing/2014/main" id="{A5F26955-AF68-9E1D-B00E-077E5652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3551"/>
            <a:ext cx="7769225" cy="73320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Specyfikacja aktorów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30A3416-3F7A-4785-C7AF-3BE15B51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91294"/>
              </p:ext>
            </p:extLst>
          </p:nvPr>
        </p:nvGraphicFramePr>
        <p:xfrm>
          <a:off x="685800" y="1402080"/>
          <a:ext cx="6934200" cy="490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589">
                  <a:extLst>
                    <a:ext uri="{9D8B030D-6E8A-4147-A177-3AD203B41FA5}">
                      <a16:colId xmlns:a16="http://schemas.microsoft.com/office/drawing/2014/main" val="696513715"/>
                    </a:ext>
                  </a:extLst>
                </a:gridCol>
                <a:gridCol w="3480611">
                  <a:extLst>
                    <a:ext uri="{9D8B030D-6E8A-4147-A177-3AD203B41FA5}">
                      <a16:colId xmlns:a16="http://schemas.microsoft.com/office/drawing/2014/main" val="1714815448"/>
                    </a:ext>
                  </a:extLst>
                </a:gridCol>
              </a:tblGrid>
              <a:tr h="370526">
                <a:tc>
                  <a:txBody>
                    <a:bodyPr/>
                    <a:lstStyle/>
                    <a:p>
                      <a:r>
                        <a:rPr lang="pl-PL" sz="1400" dirty="0"/>
                        <a:t>Nazwa aktora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Opis aktora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93233"/>
                  </a:ext>
                </a:extLst>
              </a:tr>
              <a:tr h="504266">
                <a:tc>
                  <a:txBody>
                    <a:bodyPr/>
                    <a:lstStyle/>
                    <a:p>
                      <a:r>
                        <a:rPr lang="pl-PL" sz="1100" dirty="0"/>
                        <a:t>Czas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Czas odpowiada za wywoływanie odpowiednich funkcjonalności systemu w określonych interwałach.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17360"/>
                  </a:ext>
                </a:extLst>
              </a:tr>
              <a:tr h="761355">
                <a:tc>
                  <a:txBody>
                    <a:bodyPr/>
                    <a:lstStyle/>
                    <a:p>
                      <a:r>
                        <a:rPr lang="pl-PL" sz="1100" dirty="0"/>
                        <a:t>Moduł 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Moduł GPS jest urządzeniem zamontowanym w każdej ciężarówce. W określonych odstępach czasu wysyła do systemu informację o aktualnej lokalizacji ciężarówki.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11254"/>
                  </a:ext>
                </a:extLst>
              </a:tr>
              <a:tr h="588569">
                <a:tc>
                  <a:txBody>
                    <a:bodyPr/>
                    <a:lstStyle/>
                    <a:p>
                      <a:r>
                        <a:rPr lang="pl-PL" sz="1100" dirty="0"/>
                        <a:t>System zewnętrznej firmy spedycyjnej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zewnętrznej firmy spedycyjnej stanowi źródło zleceń, spedytor może zaimportować z niego zlecenia do systemu FUTURE-TRANS.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18247"/>
                  </a:ext>
                </a:extLst>
              </a:tr>
              <a:tr h="426257">
                <a:tc>
                  <a:txBody>
                    <a:bodyPr/>
                    <a:lstStyle/>
                    <a:p>
                      <a:r>
                        <a:rPr lang="pl-PL" sz="1100" dirty="0"/>
                        <a:t>Kierownik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Kierownik jest przełożonym dyspozytorów. Zarządza </a:t>
                      </a:r>
                    </a:p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kierowcami, ciężarówkami i naczepami.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82212"/>
                  </a:ext>
                </a:extLst>
              </a:tr>
              <a:tr h="881216">
                <a:tc>
                  <a:txBody>
                    <a:bodyPr/>
                    <a:lstStyle/>
                    <a:p>
                      <a:r>
                        <a:rPr lang="pl-PL" sz="1100" dirty="0"/>
                        <a:t>Spedytor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Spedytor jest pracownikiem firmy spedycyjnej </a:t>
                      </a:r>
                    </a:p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współpracującej z firmą EURO-TRANSPORT. Przekazuje on zlecenia klientów dyspozytorom do realizacji.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985612"/>
                  </a:ext>
                </a:extLst>
              </a:tr>
              <a:tr h="669151">
                <a:tc>
                  <a:txBody>
                    <a:bodyPr/>
                    <a:lstStyle/>
                    <a:p>
                      <a:r>
                        <a:rPr lang="pl-PL" sz="1100" dirty="0"/>
                        <a:t>Dyspozytor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Dyspozytor przyjmuje zlecenia od firm spedycyjnych i </a:t>
                      </a:r>
                    </a:p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nimi zarządza: przydziela do kierowców i monitoruje </a:t>
                      </a:r>
                    </a:p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przebieg trasy. 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95615"/>
                  </a:ext>
                </a:extLst>
              </a:tr>
              <a:tr h="699001">
                <a:tc>
                  <a:txBody>
                    <a:bodyPr/>
                    <a:lstStyle/>
                    <a:p>
                      <a:r>
                        <a:rPr lang="pl-PL" sz="1100" dirty="0"/>
                        <a:t>Kierowca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Kierowca odpowiada za realizację przydzielonego do niego przez dyspozytora zlecenia. Dysponuje przypisaną do siebie ciężarówką oraz naczepą.</a:t>
                      </a:r>
                      <a:endParaRPr lang="pl-P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9377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kierowcy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1BA8491-1F8D-0D06-D2F6-632D0D4A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1177" y="1293499"/>
            <a:ext cx="3687334" cy="532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3362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FormularzKierownika_EdytujDaneKierowcy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Ster_EdytujDaneKierowcy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Kierowca</a:t>
            </a:r>
          </a:p>
        </p:txBody>
      </p:sp>
    </p:spTree>
    <p:extLst>
      <p:ext uri="{BB962C8B-B14F-4D97-AF65-F5344CB8AC3E}">
        <p14:creationId xmlns:p14="http://schemas.microsoft.com/office/powerpoint/2010/main" val="25716528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kierowcy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B033C9-EEEC-3A16-6E8F-6829A92E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7"/>
          <a:stretch/>
        </p:blipFill>
        <p:spPr bwMode="auto">
          <a:xfrm>
            <a:off x="1467167" y="1264999"/>
            <a:ext cx="6209665" cy="533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7141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BAACC35-6745-FE44-8B9A-C10F781A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32"/>
          <a:stretch/>
        </p:blipFill>
        <p:spPr bwMode="auto">
          <a:xfrm>
            <a:off x="1924050" y="1354129"/>
            <a:ext cx="5295900" cy="50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63440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FormularzKierownika_UsuńIstniejącegoKierowcę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Ster_UsuńIstniejącegoKierowcę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kierowców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Kierowca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17537420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F364F7-CD63-666B-9B3A-916882A9F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 bwMode="auto">
          <a:xfrm>
            <a:off x="1007604" y="1340768"/>
            <a:ext cx="7128792" cy="525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184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kierowcy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E84DB3B-76D6-4C07-95E1-3E73E041F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" b="8364"/>
          <a:stretch/>
        </p:blipFill>
        <p:spPr bwMode="auto">
          <a:xfrm>
            <a:off x="1838325" y="1628800"/>
            <a:ext cx="546735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27112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FormularzKierownika_ZaktualizujDaneIstniejącegoKierowcy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Ster_ZaktualizujDaneIstniejącegoKierowcy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kierowców</a:t>
            </a:r>
          </a:p>
        </p:txBody>
      </p:sp>
    </p:spTree>
    <p:extLst>
      <p:ext uri="{BB962C8B-B14F-4D97-AF65-F5344CB8AC3E}">
        <p14:creationId xmlns:p14="http://schemas.microsoft.com/office/powerpoint/2010/main" val="20844771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kierowcy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3BC58E4-1045-BA95-D06A-CE3CFF7F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0921" y="1340768"/>
            <a:ext cx="712784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0298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pojazdów do kierowcy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8972D29-3960-1073-306C-47526FCD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47812" y="1499329"/>
            <a:ext cx="60483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636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2C4E1A-4EA1-87B2-84BB-E519AFD7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572375" cy="1074986"/>
          </a:xfrm>
        </p:spPr>
        <p:txBody>
          <a:bodyPr tIns="0"/>
          <a:lstStyle/>
          <a:p>
            <a:pPr algn="ct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 sz="3600" dirty="0">
                <a:solidFill>
                  <a:srgbClr val="0B5395"/>
                </a:solidFill>
              </a:rPr>
              <a:t>Diagram </a:t>
            </a:r>
            <a:r>
              <a:rPr lang="pl-PL" altLang="pl-PL" sz="3600" dirty="0">
                <a:solidFill>
                  <a:srgbClr val="0B5395"/>
                </a:solidFill>
              </a:rPr>
              <a:t>(głównych) przypadków użycia</a:t>
            </a:r>
            <a:br>
              <a:rPr lang="pl-PL" altLang="pl-PL" sz="3600" dirty="0">
                <a:solidFill>
                  <a:srgbClr val="0B5395"/>
                </a:solidFill>
              </a:rPr>
            </a:br>
            <a:r>
              <a:rPr lang="pl-PL" altLang="pl-PL" sz="3600" dirty="0">
                <a:solidFill>
                  <a:srgbClr val="0B5395"/>
                </a:solidFill>
              </a:rPr>
              <a:t>Przyjęcie zlecenia do realizacji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E4166AD-D8CB-0FD7-8A20-D78D1DB7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90" y="1628800"/>
            <a:ext cx="5718220" cy="40504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FormularzKierownika_ZmodyfikujPrzypisaniePojazdówDoKierowcy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Ster_ZmodyfikujPrzypisaniePojazdówDoKierowcy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pojazdów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352611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pojazdów do kierowcy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0704A01-A98D-12A7-9BD2-326F56617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8"/>
          <a:stretch/>
        </p:blipFill>
        <p:spPr bwMode="auto">
          <a:xfrm>
            <a:off x="1615001" y="1124743"/>
            <a:ext cx="5913998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24771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FB8F156C-FDDB-3B39-E3CC-5DA35A77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373411"/>
            <a:ext cx="5857875" cy="69725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realizacji przypadków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Zarządzanie pojazdami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D3F344-65C7-3A9B-6685-9DB03CA4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7949" y="1196752"/>
            <a:ext cx="38481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4013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analitycznych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83E014C-5B3D-7025-D91A-B5E9932A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9672" y="931863"/>
            <a:ext cx="5757699" cy="58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96832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nowy pojazd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82C2819-0D1C-9464-8777-B508813A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1250" y="1533526"/>
            <a:ext cx="43815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77176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FormularzKierownika_DodajNowyPojazd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Ster_DodajNowyPojazd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pojazdów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12256384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nowy pojazd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99FD331-A57D-D2E8-9955-B5FB1D9D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6561" y="1340768"/>
            <a:ext cx="7430878" cy="516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88182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F4C9EBB-CDE6-B2DE-B560-7AF83804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7784" y="1340768"/>
            <a:ext cx="40005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90384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FormularzKierownika_EdytujDanePojazdu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Ster_EdytujDanePojazdu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20812059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238169-3B47-C3AA-84DA-45668F21D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 bwMode="auto">
          <a:xfrm>
            <a:off x="1698061" y="1196752"/>
            <a:ext cx="5747878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957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Przypisz kierowcę do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C02FAB0-B71D-92A7-E321-AC945F18DC4A}"/>
              </a:ext>
            </a:extLst>
          </p:cNvPr>
          <p:cNvSpPr txBox="1"/>
          <p:nvPr/>
        </p:nvSpPr>
        <p:spPr>
          <a:xfrm>
            <a:off x="1106599" y="2060848"/>
            <a:ext cx="69847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„Przypisz kierowcę”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kierowców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zaznacza kierowcę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„Przypisz do zlecenia”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wysyła powiadomienie e-mail do kierowcy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067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istniejący pojazd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6D39BC4-F24E-B3F8-D230-D88DEB82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b="7551"/>
          <a:stretch/>
        </p:blipFill>
        <p:spPr bwMode="auto">
          <a:xfrm>
            <a:off x="2476500" y="1412776"/>
            <a:ext cx="4191000" cy="50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3493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FormularzKierownika_UsuńIstniejącyPojazd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Ster_UsuńIstniejącyPojazd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pojazdów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16573428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istniejący pojazd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F09D989-848F-DDCA-FFCB-1E56DE71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92969" y="1268760"/>
            <a:ext cx="7358061" cy="54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54848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D33D110-10FD-CEEA-9BC5-AC957CDA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9" b="8043"/>
          <a:stretch/>
        </p:blipFill>
        <p:spPr bwMode="auto">
          <a:xfrm>
            <a:off x="1876425" y="1484785"/>
            <a:ext cx="5391150" cy="494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96778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FormularzKierownika_ZaktualizujDaneIstniejącegoPojazdu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Ster_ZaktualizujDaneIstniejącegoPojazdu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pojazdów</a:t>
            </a:r>
          </a:p>
        </p:txBody>
      </p:sp>
    </p:spTree>
    <p:extLst>
      <p:ext uri="{BB962C8B-B14F-4D97-AF65-F5344CB8AC3E}">
        <p14:creationId xmlns:p14="http://schemas.microsoft.com/office/powerpoint/2010/main" val="42722877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7A43E40-02E3-2F4E-195F-C4E89F75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6909" y="1340768"/>
            <a:ext cx="6950182" cy="539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4852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kierowcy do pojazdu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859E9FE-1D91-31EA-0F93-327BABFB1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4" b="5237"/>
          <a:stretch/>
        </p:blipFill>
        <p:spPr bwMode="auto">
          <a:xfrm>
            <a:off x="1614487" y="1412776"/>
            <a:ext cx="5915025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2564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FormularzKierownika_ZmodyfikujPrzypisanieKierowcyDoPojazdu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Ster_ZmodyfikujPrzypisanieKierowcyDoPojazdu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kierowców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Pojazd</a:t>
            </a:r>
          </a:p>
        </p:txBody>
      </p:sp>
    </p:spTree>
    <p:extLst>
      <p:ext uri="{BB962C8B-B14F-4D97-AF65-F5344CB8AC3E}">
        <p14:creationId xmlns:p14="http://schemas.microsoft.com/office/powerpoint/2010/main" val="23082133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kierowcy do pojazdu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6A1B3F0-80DA-1795-F608-E589317A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8"/>
          <a:stretch/>
        </p:blipFill>
        <p:spPr bwMode="auto">
          <a:xfrm>
            <a:off x="1716137" y="1196752"/>
            <a:ext cx="571172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8484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FB8F156C-FDDB-3B39-E3CC-5DA35A77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373411"/>
            <a:ext cx="5857875" cy="69725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realizacji przypadków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Generowanie raportów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313ACE1-88E8-ACAF-C2C5-D2C72B6B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86037" y="2833687"/>
            <a:ext cx="39719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980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Przypisz kierowcę do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Wyszukiwanie kierowcy 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wprowadza kryteria wyszukiwania kierowcy</a:t>
            </a: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przefiltrowaną listę kierowców</a:t>
            </a:r>
            <a:endParaRPr lang="pl-PL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analitycznych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3CC8F1-8FFC-CFE4-ED4B-28C7FB0F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7475" y="1052736"/>
            <a:ext cx="38290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66038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Wygeneruj raport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ACA6D48-CB9F-16A4-85A2-41536312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8" b="4669"/>
          <a:stretch/>
        </p:blipFill>
        <p:spPr bwMode="auto">
          <a:xfrm>
            <a:off x="2657475" y="1484783"/>
            <a:ext cx="3829050" cy="511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4867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480A6C0-EA0A-EA5F-EB60-E7065FA3E32E}"/>
              </a:ext>
            </a:extLst>
          </p:cNvPr>
          <p:cNvSpPr txBox="1"/>
          <p:nvPr/>
        </p:nvSpPr>
        <p:spPr>
          <a:xfrm>
            <a:off x="899592" y="1717674"/>
            <a:ext cx="69847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FormularzKierownika_WygenerujRaport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Ster_ </a:t>
            </a:r>
            <a:r>
              <a:rPr lang="pl-PL" dirty="0" err="1">
                <a:solidFill>
                  <a:schemeClr val="tx1"/>
                </a:solidFill>
              </a:rPr>
              <a:t>WygenerujRaport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raportów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Raport</a:t>
            </a:r>
          </a:p>
        </p:txBody>
      </p:sp>
    </p:spTree>
    <p:extLst>
      <p:ext uri="{BB962C8B-B14F-4D97-AF65-F5344CB8AC3E}">
        <p14:creationId xmlns:p14="http://schemas.microsoft.com/office/powerpoint/2010/main" val="33141327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Wygeneruj raport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4D15FEC-92CC-6AB9-DB3A-92193EAEE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5"/>
          <a:stretch/>
        </p:blipFill>
        <p:spPr bwMode="auto">
          <a:xfrm>
            <a:off x="1692536" y="1256985"/>
            <a:ext cx="5544616" cy="5575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926424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45DD24F5-3B30-F132-65DF-78AA47E3A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00063"/>
            <a:ext cx="7772400" cy="1431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Projektowanie 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system</a:t>
            </a: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FUTURE-TRANS</a:t>
            </a:r>
            <a:endParaRPr lang="en-GB" sz="4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54A1E71B-0F9B-F04D-C482-CE76203F1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2286000"/>
            <a:ext cx="8143875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Nazwa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projektu</a:t>
            </a:r>
            <a:r>
              <a:rPr lang="en-GB" altLang="pl-PL" sz="2800" dirty="0">
                <a:solidFill>
                  <a:srgbClr val="000000"/>
                </a:solidFill>
              </a:rPr>
              <a:t>: </a:t>
            </a:r>
            <a:r>
              <a:rPr lang="pl-PL" altLang="pl-PL" sz="2800" dirty="0">
                <a:solidFill>
                  <a:schemeClr val="tx1"/>
                </a:solidFill>
              </a:rPr>
              <a:t>FUTURE-TRANS</a:t>
            </a:r>
            <a:endParaRPr lang="en-GB" altLang="pl-PL" sz="28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endParaRPr lang="en-GB" altLang="pl-PL" sz="12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Zespół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wykonawcy</a:t>
            </a:r>
            <a:r>
              <a:rPr lang="en-GB" altLang="pl-PL" sz="2800" dirty="0">
                <a:solidFill>
                  <a:srgbClr val="000000"/>
                </a:solidFill>
              </a:rPr>
              <a:t> w </a:t>
            </a:r>
            <a:r>
              <a:rPr lang="en-GB" altLang="pl-PL" sz="2800" dirty="0" err="1">
                <a:solidFill>
                  <a:srgbClr val="000000"/>
                </a:solidFill>
              </a:rPr>
              <a:t>składzie</a:t>
            </a:r>
            <a:r>
              <a:rPr lang="en-GB" altLang="pl-PL" sz="2800" dirty="0">
                <a:solidFill>
                  <a:srgbClr val="000000"/>
                </a:solidFill>
              </a:rPr>
              <a:t>: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Anna Korniluk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Mateusz </a:t>
            </a:r>
            <a:r>
              <a:rPr lang="pl-PL" altLang="pl-PL" sz="2800" dirty="0" err="1">
                <a:solidFill>
                  <a:srgbClr val="000000"/>
                </a:solidFill>
              </a:rPr>
              <a:t>Mazewski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Piotr </a:t>
            </a:r>
            <a:r>
              <a:rPr lang="pl-PL" altLang="pl-PL" sz="2800" dirty="0" err="1">
                <a:solidFill>
                  <a:srgbClr val="000000"/>
                </a:solidFill>
              </a:rPr>
              <a:t>Szcząchor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Damian Wójcik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Kacper Łuka</a:t>
            </a:r>
            <a:br>
              <a:rPr lang="en-GB" altLang="pl-PL" sz="2800" dirty="0">
                <a:solidFill>
                  <a:srgbClr val="000000"/>
                </a:solidFill>
              </a:rPr>
            </a:br>
            <a:r>
              <a:rPr lang="en-GB" altLang="pl-PL" sz="2800" dirty="0">
                <a:solidFill>
                  <a:srgbClr val="000000"/>
                </a:solidFill>
              </a:rPr>
              <a:t>	</a:t>
            </a:r>
            <a:r>
              <a:rPr lang="pl-PL" altLang="pl-PL" sz="2800" dirty="0">
                <a:solidFill>
                  <a:srgbClr val="000000"/>
                </a:solidFill>
              </a:rPr>
              <a:t>	</a:t>
            </a:r>
            <a:endParaRPr lang="en-GB" altLang="pl-PL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43909E35-3F7D-61E8-0738-087677D8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projektowych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4CF7A204-1B9E-AED8-D557-5972E373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Opis klas projektowych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B94DAB8-D3D4-3557-7009-A535D956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stanów do obiektu klasy xxx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9DE0F4C9-8B77-4AB9-5A24-0F56FFFF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pakietów: model warstw systemu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851EFF5-8270-F2EC-1389-71DF48E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komponentów systemu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7" y="836712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Przypisz kierowcę do zlecenia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3B01D7F-9473-EAFC-8643-06D26F3B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52120" y="11915"/>
            <a:ext cx="2321125" cy="665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985CB902-7118-152D-25C0-68F16986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wdrożenia systemu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6870336B-8639-A289-7877-AD46EA9C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Kod systemu: jako wynik transformacji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Zaplanuj trasę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B835F43-270D-E044-DC40-6D823508957F}"/>
              </a:ext>
            </a:extLst>
          </p:cNvPr>
          <p:cNvSpPr txBox="1"/>
          <p:nvPr/>
        </p:nvSpPr>
        <p:spPr>
          <a:xfrm>
            <a:off x="899592" y="1844824"/>
            <a:ext cx="77692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„Trasa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  <a:endParaRPr lang="pl-PL" sz="2400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formularz edycji trasy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punktów docelowych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mapę z podglądem trasy</a:t>
            </a: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edytuje punkty docelowe</a:t>
            </a: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komunikat o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 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zapisaniu punktów docelowych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sz="2400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include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Przypisz kierowcę do zlecenia</a:t>
            </a: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„Zapisz”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Zaplanuj trasę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Istnieją zlecenia, które można połączyć z aktualnym zleceniem 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zleceń, które można połączyć z aktualnym zleceniem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zaznacza zlecenia do połączenia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sugerowaną trasę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Spedytor naciska przycisk „Połącz zlecenia”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980728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Zaplanuj trasę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3645633-30CE-42AE-2A39-13073F7F6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2"/>
          <a:stretch/>
        </p:blipFill>
        <p:spPr bwMode="auto">
          <a:xfrm>
            <a:off x="5965379" y="58316"/>
            <a:ext cx="2205963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40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F3915DF8-5AD5-8651-09DE-73A23FF14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en-GB" altLang="pl-PL" sz="2800">
                <a:solidFill>
                  <a:srgbClr val="0B5395"/>
                </a:solidFill>
                <a:latin typeface="Calibri" panose="020F0502020204030204" pitchFamily="34" charset="0"/>
              </a:rPr>
              <a:t>Krótka charakterystyka organizacji zamawiającego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3818C750-0D09-8967-4897-7B352DFE8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571625"/>
            <a:ext cx="777240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9725" indent="-339725" eaLnBrk="0" hangingPunct="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0" indent="0" eaLnBrk="1" hangingPunct="1">
              <a:spcBef>
                <a:spcPts val="400"/>
              </a:spcBef>
            </a:pPr>
            <a:r>
              <a:rPr lang="pl-PL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Zamawiającym jest zarząd firma EURO-TRANSPORT, zajmująca się realizacją zleceń spedycyjnych. Współpracuje ona z europejskimi spedytorami. EURO-TRANSPORT oferuje szeroką gamę usług, od przewozu standardowych towarów, po towary wielkogabarytowe a także towary niebezpieczne. </a:t>
            </a:r>
            <a:r>
              <a:rPr lang="pl-PL" sz="1800" dirty="0">
                <a:solidFill>
                  <a:srgbClr val="000000"/>
                </a:solidFill>
              </a:rPr>
              <a:t>F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lota, którą dysponuje organizacja to ponad 50 ciężarówek, a liczba ta wciąż rośnie. </a:t>
            </a:r>
            <a:br>
              <a:rPr lang="pl-PL" altLang="pl-PL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altLang="pl-PL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275"/>
              </a:spcBef>
              <a:buClrTx/>
              <a:buSzTx/>
              <a:buFontTx/>
              <a:buNone/>
            </a:pPr>
            <a:endParaRPr lang="pl-PL" altLang="pl-PL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Dodaj zlecenie do systemu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C02FAB0-B71D-92A7-E321-AC945F18DC4A}"/>
              </a:ext>
            </a:extLst>
          </p:cNvPr>
          <p:cNvSpPr txBox="1"/>
          <p:nvPr/>
        </p:nvSpPr>
        <p:spPr>
          <a:xfrm>
            <a:off x="714375" y="2060848"/>
            <a:ext cx="776922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Spedytor naciska przycisk „Dodaj zlecenie”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pobiera listę zleceń do zaimportowania z zewnętrznego systemu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zleceń do zaimportowania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Spedytor wybiera zlecenie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importuje szczegóły zlecenia z zewnętrznego systemu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szczegóły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Spedytor naciska przycisk 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„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Potwierdź”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komunikat o prawidłowym dodaniu zlecenia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3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Dodaj zlecenie do systemu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Brak zleceń do zaimportowania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wyświetla komunikat o braku zleceń do zaimportowania</a:t>
            </a:r>
          </a:p>
        </p:txBody>
      </p:sp>
    </p:spTree>
    <p:extLst>
      <p:ext uri="{BB962C8B-B14F-4D97-AF65-F5344CB8AC3E}">
        <p14:creationId xmlns:p14="http://schemas.microsoft.com/office/powerpoint/2010/main" val="296082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54" y="1025683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zlecenie do systemu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BB916C-3944-4043-D089-3A4CD076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96301" y="63724"/>
            <a:ext cx="1691939" cy="678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9407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Wybierz zlecenie z listy dostępnych zleceń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C02FAB0-B71D-92A7-E321-AC945F18DC4A}"/>
              </a:ext>
            </a:extLst>
          </p:cNvPr>
          <p:cNvSpPr txBox="1"/>
          <p:nvPr/>
        </p:nvSpPr>
        <p:spPr>
          <a:xfrm>
            <a:off x="714375" y="2060848"/>
            <a:ext cx="776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„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Zlecenia”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dostępnych zleceń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zaznacza zlecenie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„Przyjmij do realizacji”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zmienia status zlecenia na „w trakcie realizacji”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extend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Zaplanuj trasę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7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Wybierz zlecenie z listy dostępnych zleceń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Brak dostępnych zleceń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wyświetla komunikat o braku dostępnych zleceń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  <a:p>
            <a:pPr algn="l"/>
            <a:r>
              <a:rPr lang="pl-PL" b="1" dirty="0">
                <a:solidFill>
                  <a:srgbClr val="000000"/>
                </a:solidFill>
                <a:latin typeface="Times New Roman Unicode"/>
              </a:rPr>
              <a:t>Wyszukiwanie </a:t>
            </a:r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zlecenia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Dyspozytor wprowadza kryteria wyszukiwania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wyświetla przefiltrowana listę zleceń</a:t>
            </a:r>
          </a:p>
        </p:txBody>
      </p:sp>
    </p:spTree>
    <p:extLst>
      <p:ext uri="{BB962C8B-B14F-4D97-AF65-F5344CB8AC3E}">
        <p14:creationId xmlns:p14="http://schemas.microsoft.com/office/powerpoint/2010/main" val="1150714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24744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Wybierz zlecenie z listy dostępnych zleceń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F0AD9F9-9BA8-3F31-1AD6-28EDF6E8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0"/>
          <a:stretch/>
        </p:blipFill>
        <p:spPr bwMode="auto">
          <a:xfrm>
            <a:off x="5868144" y="40065"/>
            <a:ext cx="2111602" cy="670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0324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2C4E1A-4EA1-87B2-84BB-E519AFD7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572375" cy="1055018"/>
          </a:xfrm>
        </p:spPr>
        <p:txBody>
          <a:bodyPr tIns="0"/>
          <a:lstStyle/>
          <a:p>
            <a:pPr algn="ct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 sz="3600" dirty="0">
                <a:solidFill>
                  <a:srgbClr val="0B5395"/>
                </a:solidFill>
              </a:rPr>
              <a:t>Diagram </a:t>
            </a:r>
            <a:r>
              <a:rPr lang="pl-PL" altLang="pl-PL" sz="3600" dirty="0">
                <a:solidFill>
                  <a:srgbClr val="0B5395"/>
                </a:solidFill>
              </a:rPr>
              <a:t>(głównych) przypadków użycia</a:t>
            </a:r>
            <a:br>
              <a:rPr lang="pl-PL" altLang="pl-PL" sz="3600" dirty="0">
                <a:solidFill>
                  <a:srgbClr val="0B5395"/>
                </a:solidFill>
              </a:rPr>
            </a:br>
            <a:r>
              <a:rPr lang="pl-PL" altLang="pl-PL" sz="3600" dirty="0">
                <a:solidFill>
                  <a:srgbClr val="0B5395"/>
                </a:solidFill>
              </a:rPr>
              <a:t>Realizacja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23BE852-47BE-560C-D779-40629795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43" y="1628800"/>
            <a:ext cx="6027313" cy="44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2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Poinformuj o problemie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zaznacza 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checkbox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 „Zgłoś problem dyspozytorowi”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w szablonie zdarzenia dodatkowe pola dotyczące problemu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wypełnia pola dotyczące problemu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6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80728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Poinformuj o problemie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897B506-C59D-E82B-4D11-127E00DE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9"/>
          <a:stretch/>
        </p:blipFill>
        <p:spPr bwMode="auto">
          <a:xfrm>
            <a:off x="5580112" y="867708"/>
            <a:ext cx="1637346" cy="580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10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Wyślij informację o położeniu ciężarówki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Upływający czas inicjuje działanie modułu GPS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Moduł GPS przetwarza dane o lokalizacji do odpowiedniego formatu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Moduł GPS wysyła dane o lokalizacji do systemu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przetwarza dane o lokalizacji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6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0C72409D-D1E0-17C6-7C88-8AA3635EC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Cel projektu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9AEC01B-818E-802B-C1A6-BD75380C5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80295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ts val="450"/>
              </a:spcBef>
            </a:pPr>
            <a:r>
              <a:rPr lang="pl-PL" altLang="pl-PL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Celem projektu jest zbudowanie systemu, który umożliwi organizację zleceń, a także zarządzanie pojazdami i kierowcami.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Wyślij informację o położeniu ciężarówki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F4C0180-101E-F124-C2ED-845FAC6F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6136" y="332656"/>
            <a:ext cx="1439139" cy="638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0000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Wyświetl przebieg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zaznacza zlecenie z listy zleceń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Dyspozytor naciska przycisk „Przebieg zlecenia”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przebieg zlecenia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7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27" y="1340768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Wyświetl przebieg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02CD3AC-311D-3715-3251-6099B26D9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6"/>
          <a:stretch/>
        </p:blipFill>
        <p:spPr bwMode="auto">
          <a:xfrm>
            <a:off x="5868144" y="240488"/>
            <a:ext cx="1512214" cy="637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40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przyjęcie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loguje się do systemu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szczegóły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naciska przycisk „Przyjmuję zlecenie”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rejestruje przyjęcie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komunikat o zarejestrowaniu przyjęcia zlecenia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68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przyjęcie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u="none" strike="noStrike" baseline="0" dirty="0">
                <a:solidFill>
                  <a:srgbClr val="000000"/>
                </a:solidFill>
                <a:latin typeface="Times New Roman Unicode"/>
              </a:rPr>
              <a:t>Link nieaktualny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wyświetla komunikat o nieaktualnym linku</a:t>
            </a:r>
          </a:p>
        </p:txBody>
      </p:sp>
    </p:spTree>
    <p:extLst>
      <p:ext uri="{BB962C8B-B14F-4D97-AF65-F5344CB8AC3E}">
        <p14:creationId xmlns:p14="http://schemas.microsoft.com/office/powerpoint/2010/main" val="12496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przyjęciu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A953100-E0A9-7A35-3858-C9ED8D21D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4"/>
          <a:stretch/>
        </p:blipFill>
        <p:spPr bwMode="auto">
          <a:xfrm>
            <a:off x="5724128" y="58316"/>
            <a:ext cx="26423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24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wyjazd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rgbClr val="000000"/>
                </a:solidFill>
                <a:latin typeface="Times New Roman Unicode"/>
              </a:rPr>
              <a:t>Kierowca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naciska przycisk „Zarejestruj wyjazd”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rejestruje wyjazd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komunikat o zarejestrowaniu wyjazdu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6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wyjazd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6016B28-414D-F5C4-DDEA-EF01DE67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40152" y="202332"/>
            <a:ext cx="1700429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543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zakończenie realizacji zlecenia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naciska przycisk „Zarejestruj zakończenie zlecenia”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rejestruje zakończenie zlecenia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komunikat o zarejestrowaniu zakończenia zlecenia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53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zakończenie realizacji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0C3C001-6D62-2B9E-8373-766C07C1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40152" y="166898"/>
            <a:ext cx="1783282" cy="652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986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1EADFBF1-19B5-E667-C9FC-E68DF3D7E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28625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en-GB" altLang="pl-PL" sz="3200">
                <a:solidFill>
                  <a:srgbClr val="0B5395"/>
                </a:solidFill>
                <a:latin typeface="Calibri" panose="020F0502020204030204" pitchFamily="34" charset="0"/>
              </a:rPr>
              <a:t>Żądania Zamawiającego</a:t>
            </a:r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4626D900-E4F6-3549-2D94-EBEB7E227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428750"/>
            <a:ext cx="7772400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l"/>
            <a:r>
              <a:rPr lang="pl-PL" alt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STRQ1: </a:t>
            </a:r>
            <a:r>
              <a:rPr 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Przechowywanie i zarządzanie informacjami o kierowcach, pojazdach (ciężarówki, naczepy) i zleceniach</a:t>
            </a:r>
            <a:endParaRPr lang="pl-PL" altLang="pl-PL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lnSpc>
                <a:spcPct val="93000"/>
              </a:lnSpc>
            </a:pPr>
            <a:r>
              <a:rPr lang="pl-PL" altLang="pl-PL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Kierownik z firmy EURO-TRANSPORT ma mieć możliwość zarządzania informacjami o kierowcach, pojazdach i zleceniach.</a:t>
            </a:r>
          </a:p>
          <a:p>
            <a:pPr algn="just" eaLnBrk="1" hangingPunct="1">
              <a:lnSpc>
                <a:spcPct val="93000"/>
              </a:lnSpc>
            </a:pPr>
            <a:endParaRPr lang="pl-PL" altLang="pl-PL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l-PL" alt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STRQ 2: </a:t>
            </a:r>
            <a:r>
              <a:rPr 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Integracja z systemami firm spedycyjnych w celu automatyzacji procesu przyjmowania zleceń i zarządzania nimi</a:t>
            </a:r>
          </a:p>
          <a:p>
            <a:pPr eaLnBrk="1" hangingPunct="1"/>
            <a:r>
              <a:rPr lang="pl-PL" altLang="pl-PL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FUTURE-TRANS ma umożliwić zewnętrznym systemom wysyłkę zleceń i ich zapis bezpośrednio w systemie FUTURE-TRANS.</a:t>
            </a:r>
          </a:p>
          <a:p>
            <a:pPr eaLnBrk="1" hangingPunct="1"/>
            <a:endParaRPr lang="pl-PL" altLang="pl-PL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l-PL" alt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STRQ 3: </a:t>
            </a:r>
            <a:r>
              <a:rPr 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Szybkie i łatwe wyszukiwanie informacji o kierowcach, pojazdach i zleceniach oraz informacji o przypisanych pojazdach i zleceniach do kierowców</a:t>
            </a:r>
          </a:p>
          <a:p>
            <a:pPr eaLnBrk="1" hangingPunct="1"/>
            <a:r>
              <a:rPr lang="pl-PL" altLang="pl-PL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Kierownik ma mieć możliwość wyszukiwania interesujących go informacji w systemie.</a:t>
            </a:r>
          </a:p>
          <a:p>
            <a:pPr eaLnBrk="1" hangingPunct="1"/>
            <a:endParaRPr lang="pl-PL" altLang="pl-PL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l-PL" alt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STRQ 4: </a:t>
            </a:r>
            <a:r>
              <a:rPr 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Wspomaganie obsługi zleceń w zakresie: automatycznego powiadamiania kierowcy o przypisaniu lub zmianie szczegółów zlecenia, rejestracji zdarzeń przez kierowców, śledzenia ciężarówek </a:t>
            </a:r>
          </a:p>
          <a:p>
            <a:pPr eaLnBrk="1" hangingPunct="1"/>
            <a:r>
              <a:rPr lang="pl-PL" altLang="pl-PL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Użytkownicy systemu mają dostawać powiadomienia o zmianach zarejestrowanych w systemie.</a:t>
            </a:r>
            <a:endParaRPr lang="pl-PL" altLang="pl-PL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pl-PL" altLang="pl-PL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l-PL" alt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STRQ 5: </a:t>
            </a:r>
            <a:r>
              <a:rPr lang="pl-PL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Zarządzanie raportami tworzonymi na podstawie zebranych danych  </a:t>
            </a:r>
          </a:p>
          <a:p>
            <a:pPr eaLnBrk="1" hangingPunct="1"/>
            <a:r>
              <a:rPr lang="pl-PL" altLang="pl-PL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Kierownik ma mieć możliwość wygenerowania automatycznych raportów dotyczących zleceń oraz edycji wygenerowanych w nich danych.</a:t>
            </a:r>
            <a:endParaRPr lang="pl-PL" altLang="pl-PL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pl-PL" altLang="pl-PL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zdarzenie na trasie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AA5B292-8096-BE29-0797-295730227B82}"/>
              </a:ext>
            </a:extLst>
          </p:cNvPr>
          <p:cNvSpPr txBox="1"/>
          <p:nvPr/>
        </p:nvSpPr>
        <p:spPr>
          <a:xfrm>
            <a:off x="714375" y="2060848"/>
            <a:ext cx="77692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naciska przycisk „Zarejestruj zdarzenie na trasie”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formularz rejestracji zdarzenia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wybiera kategorię zdarzenia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szablon dla wybranej kategorii zdarzenia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wypełnia informacje o zdarzeniu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naciska przycisk 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„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Potwierdź”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dodaje zdarzenie do listy zdarzeń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szczegóły zlecenia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92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Zarejestruj zdarzenie na trasie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Zgłoszenie problemu dyspozytorowi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extend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Poinformuj o problemie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Zaznaczono zgłoszenie problemu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wysyła powiadomienie do dyspozytora</a:t>
            </a:r>
          </a:p>
        </p:txBody>
      </p:sp>
    </p:spTree>
    <p:extLst>
      <p:ext uri="{BB962C8B-B14F-4D97-AF65-F5344CB8AC3E}">
        <p14:creationId xmlns:p14="http://schemas.microsoft.com/office/powerpoint/2010/main" val="2466987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Zarejestruj zdarzenie na trasie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55AFFE8-D1D8-73DE-25F3-98BAD96E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40152" y="74196"/>
            <a:ext cx="1829934" cy="670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801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2C4E1A-4EA1-87B2-84BB-E519AFD7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572375" cy="1055018"/>
          </a:xfrm>
        </p:spPr>
        <p:txBody>
          <a:bodyPr tIns="0"/>
          <a:lstStyle/>
          <a:p>
            <a:pPr algn="ct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 sz="3600" dirty="0">
                <a:solidFill>
                  <a:srgbClr val="0B5395"/>
                </a:solidFill>
              </a:rPr>
              <a:t>Diagram </a:t>
            </a:r>
            <a:r>
              <a:rPr lang="pl-PL" altLang="pl-PL" sz="3600" dirty="0">
                <a:solidFill>
                  <a:srgbClr val="0B5395"/>
                </a:solidFill>
              </a:rPr>
              <a:t>(głównych) przypadków użycia</a:t>
            </a:r>
            <a:br>
              <a:rPr lang="pl-PL" altLang="pl-PL" sz="3600" dirty="0">
                <a:solidFill>
                  <a:srgbClr val="0B5395"/>
                </a:solidFill>
              </a:rPr>
            </a:br>
            <a:r>
              <a:rPr lang="pl-PL" altLang="pl-PL" sz="3600" dirty="0">
                <a:solidFill>
                  <a:srgbClr val="0B5395"/>
                </a:solidFill>
              </a:rPr>
              <a:t>Zarządzanie kierowcami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FD0022-EBF7-2EF7-BA35-08C17F42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29" y="2276872"/>
            <a:ext cx="4790941" cy="32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0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Dodaj nowego kierowcę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9D537F-71C3-4EEC-E085-A7FF9EFBCE8C}"/>
              </a:ext>
            </a:extLst>
          </p:cNvPr>
          <p:cNvSpPr txBox="1"/>
          <p:nvPr/>
        </p:nvSpPr>
        <p:spPr>
          <a:xfrm>
            <a:off x="718899" y="1988840"/>
            <a:ext cx="7769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„Dodaj nowego kierowcę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  <a:endParaRPr lang="pl-PL" sz="2400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tworzy nowego kierowcę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sz="2400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include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Edytuj dane kierowcy</a:t>
            </a:r>
            <a:r>
              <a:rPr lang="pl-PL" sz="2400" b="0" i="0" u="none" strike="noStrike" baseline="0" dirty="0">
                <a:solidFill>
                  <a:schemeClr val="tx1"/>
                </a:solidFill>
                <a:latin typeface="Times New Roman Unicode"/>
              </a:rPr>
              <a:t>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25BFEE1-7C21-CF51-B37D-DE79605B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68144" y="338130"/>
            <a:ext cx="1660572" cy="618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980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Edytuj dane kierowcy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9D537F-71C3-4EEC-E085-A7FF9EFBCE8C}"/>
              </a:ext>
            </a:extLst>
          </p:cNvPr>
          <p:cNvSpPr txBox="1"/>
          <p:nvPr/>
        </p:nvSpPr>
        <p:spPr>
          <a:xfrm>
            <a:off x="718899" y="1988840"/>
            <a:ext cx="7769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formularz edycji danych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wprowadza dane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„Zapisz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waliduje dane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zapisuje dane kierowcy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96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Edytuj dane kierowcy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u="none" strike="noStrike" baseline="0" dirty="0">
                <a:solidFill>
                  <a:schemeClr val="tx1"/>
                </a:solidFill>
                <a:latin typeface="Times New Roman Unicode"/>
              </a:rPr>
              <a:t>Wprowadzono nieprawidłowe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wyświetla listę błędów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  <a:p>
            <a:r>
              <a:rPr lang="pl-PL" b="1" i="0" u="none" strike="noStrike" baseline="0" dirty="0">
                <a:solidFill>
                  <a:schemeClr val="tx1"/>
                </a:solidFill>
                <a:latin typeface="Times New Roman Unicode"/>
              </a:rPr>
              <a:t>Wybrano zarządzanie przypisaniem pojazdów do kierowcy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extend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Zmodyfikuj przypisanie pojazdów do kierowcy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4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kierowcy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78AFAA7-6A12-9CEF-3DA5-41986A75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6136" y="116632"/>
            <a:ext cx="2859305" cy="65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770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Usuń istniejącego kierowcę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9D537F-71C3-4EEC-E085-A7FF9EFBCE8C}"/>
              </a:ext>
            </a:extLst>
          </p:cNvPr>
          <p:cNvSpPr txBox="1"/>
          <p:nvPr/>
        </p:nvSpPr>
        <p:spPr>
          <a:xfrm>
            <a:off x="718899" y="1988840"/>
            <a:ext cx="776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kierowcę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„Usuń kierowcę”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usuwa kierowcę 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37120699-B1C1-277D-0D15-EE6E314D6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642938"/>
            <a:ext cx="7772400" cy="857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Wymagania </a:t>
            </a: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na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system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(FEAT)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2B30DF9-8AF9-0649-755C-80BD737F9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51236"/>
              </p:ext>
            </p:extLst>
          </p:nvPr>
        </p:nvGraphicFramePr>
        <p:xfrm>
          <a:off x="357188" y="2114550"/>
          <a:ext cx="8429625" cy="457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FEAT1: </a:t>
                      </a:r>
                    </a:p>
                    <a:p>
                      <a:endParaRPr lang="pl-PL" sz="1200" dirty="0"/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System umożliwi automatyzację pracy Działu Transportu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BF0798E-57CB-6BD7-B083-6890110B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72046"/>
              </p:ext>
            </p:extLst>
          </p:nvPr>
        </p:nvGraphicFramePr>
        <p:xfrm>
          <a:off x="357187" y="2556693"/>
          <a:ext cx="8429625" cy="457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FEAT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 </a:t>
                      </a:r>
                    </a:p>
                    <a:p>
                      <a:endParaRPr lang="pl-PL" sz="1200" dirty="0"/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System przyspieszy proces przypisywania zleceń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5C60B9F-9108-2325-D8C3-8B462C3CE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6025"/>
              </p:ext>
            </p:extLst>
          </p:nvPr>
        </p:nvGraphicFramePr>
        <p:xfrm>
          <a:off x="357186" y="3003003"/>
          <a:ext cx="8429625" cy="457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FEAT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3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 </a:t>
                      </a:r>
                    </a:p>
                    <a:p>
                      <a:endParaRPr lang="pl-PL" sz="1200" dirty="0"/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System umożliwi szybkie wyszukiwanie informacji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Usuń istniejącego kierowcę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u="none" strike="noStrike" baseline="0" dirty="0">
                <a:solidFill>
                  <a:schemeClr val="tx1"/>
                </a:solidFill>
                <a:latin typeface="Times New Roman Unicode"/>
              </a:rPr>
              <a:t>Istnieją pojazdy przypisane do kierowcy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System usuwa powiązanie kierowcy z pojazdami</a:t>
            </a:r>
          </a:p>
        </p:txBody>
      </p:sp>
    </p:spTree>
    <p:extLst>
      <p:ext uri="{BB962C8B-B14F-4D97-AF65-F5344CB8AC3E}">
        <p14:creationId xmlns:p14="http://schemas.microsoft.com/office/powerpoint/2010/main" val="979864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istniejącego kierowcę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CFB300C-315C-8094-4537-48C5FDEA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3"/>
          <a:stretch/>
        </p:blipFill>
        <p:spPr bwMode="auto">
          <a:xfrm>
            <a:off x="5508104" y="30505"/>
            <a:ext cx="3456384" cy="66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9628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Zaktualizuj dane istniejącego kierowcy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9D537F-71C3-4EEC-E085-A7FF9EFBCE8C}"/>
              </a:ext>
            </a:extLst>
          </p:cNvPr>
          <p:cNvSpPr txBox="1"/>
          <p:nvPr/>
        </p:nvSpPr>
        <p:spPr>
          <a:xfrm>
            <a:off x="718899" y="1988840"/>
            <a:ext cx="776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kierowcę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„Edytuj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include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Edytuj dane kierowcy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3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Zaktualizuj dane istniejącego kierowcy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u="none" strike="noStrike" baseline="0" dirty="0">
                <a:solidFill>
                  <a:schemeClr val="tx1"/>
                </a:solidFill>
                <a:latin typeface="Times New Roman Unicode"/>
              </a:rPr>
              <a:t>Wprowadzono nieprawidłowe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Popraw dane</a:t>
            </a:r>
          </a:p>
        </p:txBody>
      </p:sp>
    </p:spTree>
    <p:extLst>
      <p:ext uri="{BB962C8B-B14F-4D97-AF65-F5344CB8AC3E}">
        <p14:creationId xmlns:p14="http://schemas.microsoft.com/office/powerpoint/2010/main" val="3971110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kierowcy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60B21A7-BF85-D26A-0353-465F78302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5"/>
          <a:stretch/>
        </p:blipFill>
        <p:spPr bwMode="auto">
          <a:xfrm>
            <a:off x="6516216" y="58316"/>
            <a:ext cx="1579865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6687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Zmodyfikuj przypisanie pojazdów do kierowcy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29D537F-71C3-4EEC-E085-A7FF9EFBCE8C}"/>
              </a:ext>
            </a:extLst>
          </p:cNvPr>
          <p:cNvSpPr txBox="1"/>
          <p:nvPr/>
        </p:nvSpPr>
        <p:spPr>
          <a:xfrm>
            <a:off x="718899" y="1988840"/>
            <a:ext cx="776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„Zmodyfikuj przypisanie pojazdów do kierowcy”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pojazdów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pojazd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pojazdu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„Przypisz do kierowcy”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przypisuje pojazd do kierowcy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48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Zmodyfikuj przypisanie pojazdów do kierowcy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Pojazd już przypisany do kierowcy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„Usuń przypisanie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usuwa przypisanie pojazdu do kierowcy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Wyszukiwanie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wprowadza kryteria wyszukiwania pojazdu</a:t>
            </a: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przefiltrowaną listę pojazdów</a:t>
            </a:r>
          </a:p>
        </p:txBody>
      </p:sp>
    </p:spTree>
    <p:extLst>
      <p:ext uri="{BB962C8B-B14F-4D97-AF65-F5344CB8AC3E}">
        <p14:creationId xmlns:p14="http://schemas.microsoft.com/office/powerpoint/2010/main" val="3030703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pojazdów do kierowcy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8D704B2-196F-3EAE-437E-90EA9251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8"/>
          <a:stretch/>
        </p:blipFill>
        <p:spPr bwMode="auto">
          <a:xfrm>
            <a:off x="6300192" y="51247"/>
            <a:ext cx="2376264" cy="669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126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2C4E1A-4EA1-87B2-84BB-E519AFD7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572375" cy="1199034"/>
          </a:xfrm>
        </p:spPr>
        <p:txBody>
          <a:bodyPr tIns="0"/>
          <a:lstStyle/>
          <a:p>
            <a:pPr algn="ct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 sz="3600" dirty="0">
                <a:solidFill>
                  <a:srgbClr val="0B5395"/>
                </a:solidFill>
              </a:rPr>
              <a:t>Diagram </a:t>
            </a:r>
            <a:r>
              <a:rPr lang="pl-PL" altLang="pl-PL" sz="3600" dirty="0">
                <a:solidFill>
                  <a:srgbClr val="0B5395"/>
                </a:solidFill>
              </a:rPr>
              <a:t>(głównych) przypadków użycia</a:t>
            </a:r>
            <a:br>
              <a:rPr lang="pl-PL" altLang="pl-PL" sz="3600" dirty="0">
                <a:solidFill>
                  <a:srgbClr val="0B5395"/>
                </a:solidFill>
              </a:rPr>
            </a:br>
            <a:r>
              <a:rPr lang="pl-PL" altLang="pl-PL" sz="3600" dirty="0">
                <a:solidFill>
                  <a:srgbClr val="0B5395"/>
                </a:solidFill>
              </a:rPr>
              <a:t>Zarządzanie pojazdami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0861E01-1142-4C94-62B5-B028A2D0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743" y="2348880"/>
            <a:ext cx="4198513" cy="34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Dodaj nowy pojazd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594D1-6F13-47BE-5F78-F56976E37964}"/>
              </a:ext>
            </a:extLst>
          </p:cNvPr>
          <p:cNvSpPr txBox="1"/>
          <p:nvPr/>
        </p:nvSpPr>
        <p:spPr>
          <a:xfrm>
            <a:off x="718899" y="1988840"/>
            <a:ext cx="7769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„Dodaj nowy pojazd”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tworzy nowy pojazd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include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Edytuj dane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19593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173FD36E-04C4-A95C-E319-9280EECB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642938"/>
            <a:ext cx="7772400" cy="857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Wymagania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funkcjonalne </a:t>
            </a: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na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system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(UC)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88C5334-EEF7-0B38-5AB6-3D491366F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13453"/>
              </p:ext>
            </p:extLst>
          </p:nvPr>
        </p:nvGraphicFramePr>
        <p:xfrm>
          <a:off x="357187" y="1505540"/>
          <a:ext cx="8429625" cy="17724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UC1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Zarządzanie pojazdami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1.1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Dodawanie nowych pojazdów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UC1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2: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Edycja pojazdów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UC1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3: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Usuwanie pojazdów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UC1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4: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Dezaktywacja pojazdów</a:t>
                      </a: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3699138575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3C74043-E49F-3444-0D64-9F2136E7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582430"/>
              </p:ext>
            </p:extLst>
          </p:nvPr>
        </p:nvGraphicFramePr>
        <p:xfrm>
          <a:off x="357187" y="3580029"/>
          <a:ext cx="8429625" cy="17724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Zarządzanie kierowcami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.1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Dodawanie nowego kierowcy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2: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Aktualizacja danych kierowcy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3: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Usuwanie kierowcy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UC2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4: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Dezaktywacja kierowcy</a:t>
                      </a: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36991385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Dodaj nowy pojazd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Wprowadzono błędne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Popraw dane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Wprowadzono niepoprawne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Popraw dane</a:t>
            </a:r>
          </a:p>
        </p:txBody>
      </p:sp>
    </p:spTree>
    <p:extLst>
      <p:ext uri="{BB962C8B-B14F-4D97-AF65-F5344CB8AC3E}">
        <p14:creationId xmlns:p14="http://schemas.microsoft.com/office/powerpoint/2010/main" val="2130642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nowy pojazd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02EE60F-622B-F042-3402-43CFE4F1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7"/>
          <a:stretch/>
        </p:blipFill>
        <p:spPr bwMode="auto">
          <a:xfrm>
            <a:off x="6216391" y="116632"/>
            <a:ext cx="1839456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094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Edytuj dane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594D1-6F13-47BE-5F78-F56976E37964}"/>
              </a:ext>
            </a:extLst>
          </p:cNvPr>
          <p:cNvSpPr txBox="1"/>
          <p:nvPr/>
        </p:nvSpPr>
        <p:spPr>
          <a:xfrm>
            <a:off x="718899" y="1988840"/>
            <a:ext cx="7769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formularz edycji danych pojazdu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wprowadza dane pojazdu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„Zapisz”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waliduje dane pojazdu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zapisuje dane pojazdu</a:t>
            </a:r>
          </a:p>
        </p:txBody>
      </p:sp>
    </p:spTree>
    <p:extLst>
      <p:ext uri="{BB962C8B-B14F-4D97-AF65-F5344CB8AC3E}">
        <p14:creationId xmlns:p14="http://schemas.microsoft.com/office/powerpoint/2010/main" val="1121339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Edytuj dane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Wprowadzono błędne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błędów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Wybrano zarządzanie przypisaniem kierowcy do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extend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Zmodyfikuj przypisanie kierowcy do pojazdu</a:t>
            </a:r>
          </a:p>
        </p:txBody>
      </p:sp>
    </p:spTree>
    <p:extLst>
      <p:ext uri="{BB962C8B-B14F-4D97-AF65-F5344CB8AC3E}">
        <p14:creationId xmlns:p14="http://schemas.microsoft.com/office/powerpoint/2010/main" val="2747900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Edytuj dane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7D38BB-A6E6-2B18-BCB4-1BAECF377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5"/>
          <a:stretch/>
        </p:blipFill>
        <p:spPr bwMode="auto">
          <a:xfrm>
            <a:off x="6012160" y="99990"/>
            <a:ext cx="2592288" cy="665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3118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Usuń istniejący pojazd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594D1-6F13-47BE-5F78-F56976E37964}"/>
              </a:ext>
            </a:extLst>
          </p:cNvPr>
          <p:cNvSpPr txBox="1"/>
          <p:nvPr/>
        </p:nvSpPr>
        <p:spPr>
          <a:xfrm>
            <a:off x="718899" y="1988840"/>
            <a:ext cx="776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pojazd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pojazdu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„Usuń pojazd”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usuwa pojazd</a:t>
            </a:r>
          </a:p>
        </p:txBody>
      </p:sp>
    </p:spTree>
    <p:extLst>
      <p:ext uri="{BB962C8B-B14F-4D97-AF65-F5344CB8AC3E}">
        <p14:creationId xmlns:p14="http://schemas.microsoft.com/office/powerpoint/2010/main" val="3449685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Usuń istniejący pojazd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Nie można usunąć danego pojazdu</a:t>
            </a: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Nie można usunąć tego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Popraw dane</a:t>
            </a:r>
          </a:p>
          <a:p>
            <a:pPr marL="342900" indent="-3429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Istnieje kierowca przypisany do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usuwa powiązanie pojazdu z kierowcą</a:t>
            </a:r>
          </a:p>
        </p:txBody>
      </p:sp>
    </p:spTree>
    <p:extLst>
      <p:ext uri="{BB962C8B-B14F-4D97-AF65-F5344CB8AC3E}">
        <p14:creationId xmlns:p14="http://schemas.microsoft.com/office/powerpoint/2010/main" val="3711674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Usuń istniejący pojazd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832DA1B-861D-A12D-A8A1-3A46D04B1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6"/>
          <a:stretch/>
        </p:blipFill>
        <p:spPr bwMode="auto">
          <a:xfrm>
            <a:off x="5724128" y="44624"/>
            <a:ext cx="3238965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2230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Zaktualizuj dane istniejącego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594D1-6F13-47BE-5F78-F56976E37964}"/>
              </a:ext>
            </a:extLst>
          </p:cNvPr>
          <p:cNvSpPr txBox="1"/>
          <p:nvPr/>
        </p:nvSpPr>
        <p:spPr>
          <a:xfrm>
            <a:off x="718899" y="1988840"/>
            <a:ext cx="776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pojazd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pojazdu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„Edytuj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”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&lt;</a:t>
            </a:r>
            <a:r>
              <a:rPr lang="pl-PL" b="0" i="0" u="none" strike="noStrike" baseline="0" dirty="0" err="1">
                <a:solidFill>
                  <a:schemeClr val="tx1"/>
                </a:solidFill>
                <a:latin typeface="Times New Roman Unicode"/>
              </a:rPr>
              <a:t>include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&gt; </a:t>
            </a: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  <a:hlinkClick r:id="rId2" action="ppaction://hlinksldjump"/>
              </a:rPr>
              <a:t>Edytuj dane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77541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Zaktualizuj dane istniejącego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Wprowadzono błędne dane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Popraw dane</a:t>
            </a:r>
          </a:p>
        </p:txBody>
      </p:sp>
    </p:spTree>
    <p:extLst>
      <p:ext uri="{BB962C8B-B14F-4D97-AF65-F5344CB8AC3E}">
        <p14:creationId xmlns:p14="http://schemas.microsoft.com/office/powerpoint/2010/main" val="276077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173FD36E-04C4-A95C-E319-9280EECB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642938"/>
            <a:ext cx="7772400" cy="857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Wymagania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funkcjonalne </a:t>
            </a: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na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system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(UC)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88C5334-EEF7-0B38-5AB6-3D491366F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04983"/>
              </p:ext>
            </p:extLst>
          </p:nvPr>
        </p:nvGraphicFramePr>
        <p:xfrm>
          <a:off x="357187" y="1505540"/>
          <a:ext cx="8429625" cy="14843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UC3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Generowanie raportów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UC3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.1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Raporty generują się automatycznie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UC3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2: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Raporty ze zlecenia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UC3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3: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Raporty z okresu czasowego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3C74043-E49F-3444-0D64-9F2136E7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25960"/>
              </p:ext>
            </p:extLst>
          </p:nvPr>
        </p:nvGraphicFramePr>
        <p:xfrm>
          <a:off x="357187" y="3580029"/>
          <a:ext cx="8429625" cy="14843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UC4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Tworzenie zleceń</a:t>
                      </a:r>
                      <a:endParaRPr lang="pl-PL" sz="12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UC4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.1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Możliwość dodania zlecenia przez spedytora z firmy zewnętrznej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UC4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2: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Możliwość integracji z systemem zewnętrznym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UC4</a:t>
                      </a:r>
                      <a:r>
                        <a:rPr lang="en-GB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lang="pl-PL" sz="1200" b="1" dirty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3:</a:t>
                      </a:r>
                      <a:endParaRPr lang="en-GB" sz="1200" b="1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rPr>
                        <a:t>Tworzenie trasy</a:t>
                      </a:r>
                      <a:endParaRPr lang="pl-PL" sz="120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L="91439" marR="91439" marT="45737" marB="457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159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Zaktualizuj dane istniejącego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73A1F9-1E3C-8221-C27C-F43F8667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2"/>
          <a:stretch/>
        </p:blipFill>
        <p:spPr bwMode="auto">
          <a:xfrm>
            <a:off x="6660232" y="116633"/>
            <a:ext cx="1547438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187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Zmodyfikuj przypisanie kierowcy do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D2594D1-6F13-47BE-5F78-F56976E37964}"/>
              </a:ext>
            </a:extLst>
          </p:cNvPr>
          <p:cNvSpPr txBox="1"/>
          <p:nvPr/>
        </p:nvSpPr>
        <p:spPr>
          <a:xfrm>
            <a:off x="718899" y="1988840"/>
            <a:ext cx="776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„Zmodyfikuj przypisanie kierowcy do pojazdu”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kierowców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zaznacza kierowc</a:t>
            </a:r>
            <a:r>
              <a:rPr lang="pl-PL" dirty="0">
                <a:solidFill>
                  <a:schemeClr val="tx1"/>
                </a:solidFill>
                <a:latin typeface="Times New Roman Unicode"/>
              </a:rPr>
              <a:t>ę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menu kontekstowe kierowcy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„Przypisz do pojazdu”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przypisuje kierowcę do pojazdu</a:t>
            </a:r>
          </a:p>
        </p:txBody>
      </p:sp>
    </p:spTree>
    <p:extLst>
      <p:ext uri="{BB962C8B-B14F-4D97-AF65-F5344CB8AC3E}">
        <p14:creationId xmlns:p14="http://schemas.microsoft.com/office/powerpoint/2010/main" val="2571978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5212B3-17AA-ACA6-BE6B-B7E92915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105787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alternatywny dla przypadku użycia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Zmodyfikuj przypisanie kierowcy do pojazdu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ED3EE7-4FD4-2923-BEC5-A7B477077684}"/>
              </a:ext>
            </a:extLst>
          </p:cNvPr>
          <p:cNvSpPr txBox="1"/>
          <p:nvPr/>
        </p:nvSpPr>
        <p:spPr>
          <a:xfrm>
            <a:off x="899592" y="2060848"/>
            <a:ext cx="6984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Wyszukiwanie kierowcy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wprowadza kryteria wyszukiwania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przefiltrowaną listę kierowców</a:t>
            </a:r>
          </a:p>
          <a:p>
            <a:pPr marL="457200" indent="-4572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  <a:latin typeface="Times New Roman Unicode"/>
            </a:endParaRPr>
          </a:p>
          <a:p>
            <a:r>
              <a:rPr lang="pl-PL" b="1" dirty="0">
                <a:solidFill>
                  <a:schemeClr val="tx1"/>
                </a:solidFill>
                <a:latin typeface="Times New Roman Unicode"/>
              </a:rPr>
              <a:t>Kierowca już przypisany do pojazdu</a:t>
            </a:r>
            <a:endParaRPr lang="pl-PL" b="0" i="0" u="none" strike="noStrike" baseline="0" dirty="0">
              <a:solidFill>
                <a:schemeClr val="tx1"/>
              </a:solidFill>
              <a:latin typeface="Times New Roman Unicode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Kierowca naciska przycisk „Usuń przypisanie”</a:t>
            </a:r>
          </a:p>
          <a:p>
            <a:pPr marL="342900" indent="-3429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usuwa przypisanie kierowcy do pojazdu</a:t>
            </a:r>
          </a:p>
        </p:txBody>
      </p:sp>
    </p:spTree>
    <p:extLst>
      <p:ext uri="{BB962C8B-B14F-4D97-AF65-F5344CB8AC3E}">
        <p14:creationId xmlns:p14="http://schemas.microsoft.com/office/powerpoint/2010/main" val="3180322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Zmodyfikuj przypisanie kierowcy do pojazdu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36E893-C740-91BA-BF14-3C076281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76256" y="89644"/>
            <a:ext cx="1519178" cy="667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3726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2C4E1A-4EA1-87B2-84BB-E519AFD7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85750"/>
            <a:ext cx="7572375" cy="1055018"/>
          </a:xfrm>
        </p:spPr>
        <p:txBody>
          <a:bodyPr tIns="0"/>
          <a:lstStyle/>
          <a:p>
            <a:pPr algn="ct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pl-PL" sz="3600" dirty="0">
                <a:solidFill>
                  <a:srgbClr val="0B5395"/>
                </a:solidFill>
              </a:rPr>
              <a:t>Diagram </a:t>
            </a:r>
            <a:r>
              <a:rPr lang="pl-PL" altLang="pl-PL" sz="3600" dirty="0">
                <a:solidFill>
                  <a:srgbClr val="0B5395"/>
                </a:solidFill>
              </a:rPr>
              <a:t>(głównych) przypadków użycia</a:t>
            </a:r>
            <a:br>
              <a:rPr lang="pl-PL" altLang="pl-PL" sz="3600" dirty="0">
                <a:solidFill>
                  <a:srgbClr val="0B5395"/>
                </a:solidFill>
              </a:rPr>
            </a:br>
            <a:r>
              <a:rPr lang="pl-PL" altLang="pl-PL" sz="3600" dirty="0">
                <a:solidFill>
                  <a:srgbClr val="0B5395"/>
                </a:solidFill>
              </a:rPr>
              <a:t>Generowanie raportów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92014A5-5636-AC87-9DFA-95B25448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060848"/>
            <a:ext cx="4044684" cy="28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06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9A5F3-2383-C101-7F9C-1D060471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42938"/>
            <a:ext cx="7769225" cy="841846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l-PL" sz="3200" dirty="0">
                <a:solidFill>
                  <a:schemeClr val="accent1">
                    <a:lumMod val="75000"/>
                  </a:schemeClr>
                </a:solidFill>
              </a:rPr>
              <a:t>Scenariusz główny dla </a:t>
            </a:r>
            <a:r>
              <a:rPr lang="pl-PL" sz="3200">
                <a:solidFill>
                  <a:schemeClr val="accent1">
                    <a:lumMod val="75000"/>
                  </a:schemeClr>
                </a:solidFill>
              </a:rPr>
              <a:t>przypadku użycia</a:t>
            </a:r>
            <a:br>
              <a:rPr lang="pl-PL" sz="320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sz="3200">
                <a:solidFill>
                  <a:schemeClr val="accent1">
                    <a:lumMod val="75000"/>
                  </a:schemeClr>
                </a:solidFill>
              </a:rPr>
              <a:t>Wygeneruj raport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4C305F1-5B6B-2AF0-C961-9CEF486A6017}"/>
              </a:ext>
            </a:extLst>
          </p:cNvPr>
          <p:cNvSpPr txBox="1"/>
          <p:nvPr/>
        </p:nvSpPr>
        <p:spPr>
          <a:xfrm>
            <a:off x="899592" y="1717674"/>
            <a:ext cx="6984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"Raporty"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listę raportów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"Generuj raport"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formularz generowania raportu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wprowadza dane formularza generowania raportu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Kierownik naciska przycisk "Generuj raport" 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generuje raport</a:t>
            </a:r>
          </a:p>
          <a:p>
            <a:pPr marL="457200" indent="-457200">
              <a:buFont typeface="+mj-lt"/>
              <a:buAutoNum type="arabicPeriod"/>
            </a:pPr>
            <a:r>
              <a:rPr lang="pl-PL" b="0" i="0" u="none" strike="noStrike" baseline="0" dirty="0">
                <a:solidFill>
                  <a:schemeClr val="tx1"/>
                </a:solidFill>
                <a:latin typeface="Times New Roman Unicode"/>
              </a:rPr>
              <a:t>System wyświetla raport </a:t>
            </a:r>
            <a:endParaRPr lang="pl-PL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CF2F89-29D7-2CA2-3AEA-B45C9556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5857875" cy="841276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aktywności dla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Wygeneruj raport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DA82F20-287E-8576-1994-0E999D35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1"/>
          <a:stretch/>
        </p:blipFill>
        <p:spPr bwMode="auto">
          <a:xfrm>
            <a:off x="7020272" y="86305"/>
            <a:ext cx="812825" cy="668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0637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495CB604-40A6-C424-5198-D98B18EA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00063"/>
            <a:ext cx="7772400" cy="1431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Analiza 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system</a:t>
            </a: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u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pl-PL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FUTURE-TRANS</a:t>
            </a:r>
            <a:endParaRPr lang="en-GB" sz="4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723" name="Text Box 2">
            <a:extLst>
              <a:ext uri="{FF2B5EF4-FFF2-40B4-BE49-F238E27FC236}">
                <a16:creationId xmlns:a16="http://schemas.microsoft.com/office/drawing/2014/main" id="{B1DE3EDB-8E63-E1DC-DF80-B68600262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2286000"/>
            <a:ext cx="8143875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Nazwa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projektu</a:t>
            </a:r>
            <a:r>
              <a:rPr lang="en-GB" altLang="pl-PL" sz="2800" dirty="0">
                <a:solidFill>
                  <a:srgbClr val="000000"/>
                </a:solidFill>
              </a:rPr>
              <a:t>:</a:t>
            </a:r>
            <a:r>
              <a:rPr lang="pl-PL" altLang="pl-PL" sz="2800" dirty="0">
                <a:solidFill>
                  <a:srgbClr val="000000"/>
                </a:solidFill>
              </a:rPr>
              <a:t> FUTURE-TRANS</a:t>
            </a:r>
            <a:endParaRPr lang="en-GB" altLang="pl-PL" sz="28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endParaRPr lang="en-GB" altLang="pl-PL" sz="1200" dirty="0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GB" altLang="pl-PL" sz="2800" dirty="0" err="1">
                <a:solidFill>
                  <a:srgbClr val="000000"/>
                </a:solidFill>
              </a:rPr>
              <a:t>Zespół</a:t>
            </a:r>
            <a:r>
              <a:rPr lang="en-GB" altLang="pl-PL" sz="2800" dirty="0">
                <a:solidFill>
                  <a:srgbClr val="000000"/>
                </a:solidFill>
              </a:rPr>
              <a:t> </a:t>
            </a:r>
            <a:r>
              <a:rPr lang="en-GB" altLang="pl-PL" sz="2800" dirty="0" err="1">
                <a:solidFill>
                  <a:srgbClr val="000000"/>
                </a:solidFill>
              </a:rPr>
              <a:t>wykonawcy</a:t>
            </a:r>
            <a:r>
              <a:rPr lang="en-GB" altLang="pl-PL" sz="2800" dirty="0">
                <a:solidFill>
                  <a:srgbClr val="000000"/>
                </a:solidFill>
              </a:rPr>
              <a:t> w </a:t>
            </a:r>
            <a:r>
              <a:rPr lang="en-GB" altLang="pl-PL" sz="2800" dirty="0" err="1">
                <a:solidFill>
                  <a:srgbClr val="000000"/>
                </a:solidFill>
              </a:rPr>
              <a:t>składzie</a:t>
            </a:r>
            <a:r>
              <a:rPr lang="en-GB" altLang="pl-PL" sz="2800" dirty="0">
                <a:solidFill>
                  <a:srgbClr val="000000"/>
                </a:solidFill>
              </a:rPr>
              <a:t>: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Anna Korniluk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Mateusz </a:t>
            </a:r>
            <a:r>
              <a:rPr lang="pl-PL" altLang="pl-PL" sz="2800" dirty="0" err="1">
                <a:solidFill>
                  <a:srgbClr val="000000"/>
                </a:solidFill>
              </a:rPr>
              <a:t>Mazewski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Piotr </a:t>
            </a:r>
            <a:r>
              <a:rPr lang="pl-PL" altLang="pl-PL" sz="2800" dirty="0" err="1">
                <a:solidFill>
                  <a:srgbClr val="000000"/>
                </a:solidFill>
              </a:rPr>
              <a:t>Szcząchor</a:t>
            </a:r>
            <a:endParaRPr lang="pl-PL" altLang="pl-PL" sz="2800" dirty="0">
              <a:solidFill>
                <a:srgbClr val="000000"/>
              </a:solidFill>
            </a:endParaRP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Damian Wójcik</a:t>
            </a:r>
          </a:p>
          <a:p>
            <a:pPr marL="1257300" lvl="1" indent="-51435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pl-PL" altLang="pl-PL" sz="2800" dirty="0">
                <a:solidFill>
                  <a:srgbClr val="000000"/>
                </a:solidFill>
              </a:rPr>
              <a:t>Kacper Łuka</a:t>
            </a:r>
            <a:br>
              <a:rPr lang="en-GB" altLang="pl-PL" sz="2800" dirty="0">
                <a:solidFill>
                  <a:srgbClr val="000000"/>
                </a:solidFill>
              </a:rPr>
            </a:br>
            <a:endParaRPr lang="en-GB" altLang="pl-PL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FB8F156C-FDDB-3B39-E3CC-5DA35A77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373411"/>
            <a:ext cx="5857875" cy="69725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realizacji przypadków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Przyjęcie zlecenia do realizacji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BD9064-6941-D7D1-F80E-E7D49FCF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7744" y="1268760"/>
            <a:ext cx="4251007" cy="536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analitycznych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188754F-A0E3-0CD4-D486-15B12746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02" b="7087"/>
          <a:stretch/>
        </p:blipFill>
        <p:spPr bwMode="auto">
          <a:xfrm>
            <a:off x="2051720" y="1052736"/>
            <a:ext cx="5040560" cy="569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631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>
            <a:extLst>
              <a:ext uri="{FF2B5EF4-FFF2-40B4-BE49-F238E27FC236}">
                <a16:creationId xmlns:a16="http://schemas.microsoft.com/office/drawing/2014/main" id="{22677FB8-2C39-5E31-513D-87BEF61FB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1749"/>
            <a:ext cx="8247063" cy="79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en-GB" altLang="pl-PL" sz="3600" dirty="0" err="1">
                <a:solidFill>
                  <a:srgbClr val="0B5395"/>
                </a:solidFill>
                <a:latin typeface="Calibri" panose="020F0502020204030204" pitchFamily="34" charset="0"/>
              </a:rPr>
              <a:t>Mapowanie</a:t>
            </a:r>
            <a:r>
              <a:rPr lang="en-GB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3600" dirty="0" err="1">
                <a:solidFill>
                  <a:srgbClr val="0B5395"/>
                </a:solidFill>
                <a:latin typeface="Calibri" panose="020F0502020204030204" pitchFamily="34" charset="0"/>
              </a:rPr>
              <a:t>żądań</a:t>
            </a:r>
            <a:r>
              <a:rPr lang="en-GB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3600" dirty="0" err="1">
                <a:solidFill>
                  <a:srgbClr val="0B5395"/>
                </a:solidFill>
                <a:latin typeface="Calibri" panose="020F0502020204030204" pitchFamily="34" charset="0"/>
              </a:rPr>
              <a:t>na</a:t>
            </a:r>
            <a:r>
              <a:rPr lang="en-GB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3600" dirty="0" err="1">
                <a:solidFill>
                  <a:srgbClr val="0B5395"/>
                </a:solidFill>
                <a:latin typeface="Calibri" panose="020F0502020204030204" pitchFamily="34" charset="0"/>
              </a:rPr>
              <a:t>wymagania</a:t>
            </a:r>
            <a:r>
              <a:rPr lang="pl-PL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-</a:t>
            </a:r>
            <a:r>
              <a:rPr lang="pl-PL" altLang="pl-PL" sz="3600" dirty="0">
                <a:solidFill>
                  <a:srgbClr val="0B5395"/>
                </a:solidFill>
                <a:latin typeface="Calibri" panose="020F0502020204030204" pitchFamily="34" charset="0"/>
              </a:rPr>
              <a:t> </a:t>
            </a:r>
            <a:r>
              <a:rPr lang="en-GB" altLang="pl-PL" sz="3600" dirty="0" err="1">
                <a:solidFill>
                  <a:srgbClr val="0B5395"/>
                </a:solidFill>
                <a:latin typeface="Calibri" panose="020F0502020204030204" pitchFamily="34" charset="0"/>
              </a:rPr>
              <a:t>macierz</a:t>
            </a:r>
            <a:endParaRPr lang="en-GB" altLang="pl-PL" sz="3600" dirty="0">
              <a:solidFill>
                <a:srgbClr val="0B5395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2553D77-DD4E-0160-9B84-4AC65C96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11178"/>
            <a:ext cx="5371948" cy="58475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Przyjęcie zlecenia do realizacji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BDEE308-B2DC-8543-4920-40F7B71F2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6" b="7732"/>
          <a:stretch/>
        </p:blipFill>
        <p:spPr bwMode="auto">
          <a:xfrm>
            <a:off x="2534518" y="1210850"/>
            <a:ext cx="407496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6964FDB-939E-41C8-1D6D-97A1C8AE0558}"/>
              </a:ext>
            </a:extLst>
          </p:cNvPr>
          <p:cNvSpPr txBox="1"/>
          <p:nvPr/>
        </p:nvSpPr>
        <p:spPr>
          <a:xfrm>
            <a:off x="899592" y="1717674"/>
            <a:ext cx="6984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FormularzDyspozytora_PrzypiszKierowcęDoZlecenia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Ster_PrzypiszKierowcęDoZlecenia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kierowców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Zlecenie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Powiadomienie e-mail</a:t>
            </a:r>
          </a:p>
          <a:p>
            <a:pPr marL="457200" indent="-4572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Przyjęcie zlecenia do realizacji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9AB6E70-EB03-FA3F-9226-BB2F03309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9"/>
          <a:stretch/>
        </p:blipFill>
        <p:spPr bwMode="auto">
          <a:xfrm>
            <a:off x="1472247" y="1196752"/>
            <a:ext cx="6199505" cy="53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Zaplanuj trasę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CE32FAF-4905-C763-0965-CD15907AB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2" b="9110"/>
          <a:stretch/>
        </p:blipFill>
        <p:spPr bwMode="auto">
          <a:xfrm>
            <a:off x="2486752" y="1412777"/>
            <a:ext cx="417049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3297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FormularzDyspozytora_ZaplanujTrasę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Ster_ZaplanujTrasę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zleceń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Punkt docelowy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Trasa</a:t>
            </a:r>
          </a:p>
          <a:p>
            <a:pPr marL="457200" indent="-4572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45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Zaplanuj trasę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0DDEEC6-2DAC-7B4F-8AB4-FE746AAB0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3"/>
          <a:stretch/>
        </p:blipFill>
        <p:spPr bwMode="auto">
          <a:xfrm>
            <a:off x="2410133" y="1124743"/>
            <a:ext cx="4323734" cy="561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41478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zlecenie do systemu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A159B1B-9963-59A3-2964-33F965F49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5" b="7209"/>
          <a:stretch/>
        </p:blipFill>
        <p:spPr bwMode="auto">
          <a:xfrm>
            <a:off x="2338387" y="1268760"/>
            <a:ext cx="4467225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40243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FormularzSpedytora_DodajZlecenieDoSystemu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Ster_DodajZlecenieDoSystemu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zleceń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Zlecenie</a:t>
            </a:r>
          </a:p>
          <a:p>
            <a:pPr marL="457200" indent="-4572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375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Dodaj zlecenie do systemu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302F7AF-C3C1-AF82-8449-4F6A6328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49347" y="1503744"/>
            <a:ext cx="7445305" cy="494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4781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Wybierz zlecenie z listy dostępnych zleceń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FA6424-1965-414E-C7F3-FAC2E56EE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6" b="8247"/>
          <a:stretch/>
        </p:blipFill>
        <p:spPr bwMode="auto">
          <a:xfrm>
            <a:off x="1576387" y="1556792"/>
            <a:ext cx="599122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987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0088384A-5A20-9F8D-BB42-F616A297E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 eaLnBrk="1" hangingPunct="1"/>
            <a:r>
              <a:rPr lang="en-GB" altLang="pl-PL" sz="4400">
                <a:solidFill>
                  <a:srgbClr val="0B5395"/>
                </a:solidFill>
              </a:rPr>
              <a:t>Specyfikacja wymagań dodatkowych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993623F0-133E-9AD9-B7D6-74AD2B9FC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143125"/>
            <a:ext cx="8143875" cy="397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pl-PL" altLang="pl-PL" sz="1400" b="1" dirty="0">
                <a:solidFill>
                  <a:srgbClr val="000000"/>
                </a:solidFill>
              </a:rPr>
              <a:t>Wymagania użyteczności i ergonomii:</a:t>
            </a:r>
            <a:br>
              <a:rPr lang="pl-PL" altLang="pl-PL" sz="1400" b="1" dirty="0">
                <a:solidFill>
                  <a:srgbClr val="000000"/>
                </a:solidFill>
              </a:rPr>
            </a:br>
            <a:r>
              <a:rPr lang="pl-PL" sz="1400" dirty="0">
                <a:solidFill>
                  <a:srgbClr val="000000"/>
                </a:solidFill>
              </a:rPr>
              <a:t>Do obsługi systemu niezbędny jest komputer z dostępem do Internetu.</a:t>
            </a:r>
            <a:endParaRPr lang="pl-PL" altLang="pl-PL" sz="1400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pl-PL" altLang="pl-PL" sz="1400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pl-PL" altLang="pl-PL" sz="1400" b="1" dirty="0">
                <a:solidFill>
                  <a:srgbClr val="000000"/>
                </a:solidFill>
              </a:rPr>
              <a:t>Wymagania wydajnościowe:</a:t>
            </a:r>
            <a:br>
              <a:rPr lang="pl-PL" altLang="pl-PL" sz="1400" b="1" dirty="0">
                <a:solidFill>
                  <a:srgbClr val="000000"/>
                </a:solidFill>
              </a:rPr>
            </a:br>
            <a:r>
              <a:rPr lang="pl-PL" sz="1400" dirty="0">
                <a:solidFill>
                  <a:srgbClr val="000000"/>
                </a:solidFill>
              </a:rPr>
              <a:t>Maksymalny czas odpowiedzi nie może być dłuższy niż 5 sekund. </a:t>
            </a:r>
            <a:endParaRPr lang="pl-PL" altLang="pl-PL" sz="1400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pl-PL" altLang="pl-PL" sz="1400" b="1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pl-PL" altLang="pl-PL" sz="1400" b="1" dirty="0">
                <a:solidFill>
                  <a:srgbClr val="000000"/>
                </a:solidFill>
              </a:rPr>
              <a:t>Wymagania niezawodnościowe:</a:t>
            </a:r>
            <a:br>
              <a:rPr lang="pl-PL" altLang="pl-PL" sz="1400" b="1" dirty="0">
                <a:solidFill>
                  <a:srgbClr val="000000"/>
                </a:solidFill>
              </a:rPr>
            </a:br>
            <a:r>
              <a:rPr lang="pl-PL" sz="1400" dirty="0">
                <a:solidFill>
                  <a:srgbClr val="000000"/>
                </a:solidFill>
              </a:rPr>
              <a:t>Niezapisane dane powinny być zabezpieczone przed utratą w przypadku utracenia połączenia z siecią.</a:t>
            </a:r>
            <a:endParaRPr lang="pl-PL" altLang="pl-PL" sz="1400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pl-PL" altLang="pl-PL" sz="1400" b="1" dirty="0">
              <a:solidFill>
                <a:srgbClr val="000000"/>
              </a:solidFill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pl-PL" altLang="pl-PL" sz="1400" b="1" dirty="0">
                <a:solidFill>
                  <a:srgbClr val="000000"/>
                </a:solidFill>
              </a:rPr>
              <a:t>Wymagania dotyczące skalowalności:</a:t>
            </a:r>
            <a:br>
              <a:rPr lang="pl-PL" altLang="pl-PL" sz="1400" b="1" dirty="0">
                <a:solidFill>
                  <a:srgbClr val="000000"/>
                </a:solidFill>
              </a:rPr>
            </a:br>
            <a:r>
              <a:rPr lang="pl-PL" sz="1400" dirty="0">
                <a:solidFill>
                  <a:srgbClr val="000000"/>
                </a:solidFill>
              </a:rPr>
              <a:t>Na systemie może jednocześnie pracować około 70 użytkowników.</a:t>
            </a:r>
            <a:endParaRPr lang="pl-PL" altLang="pl-PL" sz="1400" b="1" dirty="0">
              <a:solidFill>
                <a:srgbClr val="000000"/>
              </a:solidFill>
            </a:endParaRPr>
          </a:p>
          <a:p>
            <a:pPr eaLnBrk="1" hangingPunct="1"/>
            <a:endParaRPr lang="pl-PL" altLang="pl-PL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FormularzDyspozytora_WybierzZlecenieZListyDostępnychZleceń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Ster_WybierzZlecenieZListyDostępnychZleceń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Lista zleceń</a:t>
            </a: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Zlecenie</a:t>
            </a:r>
          </a:p>
          <a:p>
            <a:pPr marL="457200" indent="-457200" algn="l">
              <a:buFont typeface="+mj-lt"/>
              <a:buAutoNum type="arabicPeriod"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24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Wybierz zlecenie z listy dostępnych zleceń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249C461-C802-07C1-18B4-57892E03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5813" y="1700808"/>
            <a:ext cx="7524659" cy="491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12040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FB8F156C-FDDB-3B39-E3CC-5DA35A77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373411"/>
            <a:ext cx="5857875" cy="69725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realizacji przypadków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Realizacja zlecenia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B182536-6EF8-9677-0A5F-56813DD1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21849" y="1448012"/>
            <a:ext cx="2700301" cy="503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3734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klas analitycznych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A368018-031B-4651-EB7A-80ADF69A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2563" y="931863"/>
            <a:ext cx="7046904" cy="589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98205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Poinformuj o problemie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CF82DD5-3DB7-EDDF-5EA2-2F7887E1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28887" y="1484784"/>
            <a:ext cx="40862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7795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FormularzKierowcy_PoinformujOProblemie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 err="1">
                <a:solidFill>
                  <a:schemeClr val="tx1"/>
                </a:solidFill>
              </a:rPr>
              <a:t>Ster_PoinformujOProblemie</a:t>
            </a:r>
            <a:endParaRPr lang="pl-PL" dirty="0">
              <a:solidFill>
                <a:schemeClr val="tx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Powiadomienie e-mail</a:t>
            </a:r>
          </a:p>
        </p:txBody>
      </p:sp>
    </p:spTree>
    <p:extLst>
      <p:ext uri="{BB962C8B-B14F-4D97-AF65-F5344CB8AC3E}">
        <p14:creationId xmlns:p14="http://schemas.microsoft.com/office/powerpoint/2010/main" val="23342077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Poinformuj o problemie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0D32912-892E-B963-E313-0AFE3BC7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7624" y="1412776"/>
            <a:ext cx="7159168" cy="480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2077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F36B41FB-D1AB-58FF-1AA7-BAA32256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840136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VOPC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Wyślij informację o położeniu ciężarówki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9EC4A42-5FB8-4C4A-0F0F-F8201C5E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90838" y="2420888"/>
            <a:ext cx="1962324" cy="222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21740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8258D7D-DFB3-93DD-4AE7-004CFE9E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5"/>
            <a:ext cx="7358062" cy="503238"/>
          </a:xfrm>
        </p:spPr>
        <p:txBody>
          <a:bodyPr/>
          <a:lstStyle/>
          <a:p>
            <a:pPr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Definicje klas analitycznych (opis)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F58A109-6EF0-F24E-0D29-DA45DD884A51}"/>
              </a:ext>
            </a:extLst>
          </p:cNvPr>
          <p:cNvSpPr txBox="1"/>
          <p:nvPr/>
        </p:nvSpPr>
        <p:spPr>
          <a:xfrm>
            <a:off x="899592" y="1717674"/>
            <a:ext cx="6984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pl-PL" dirty="0">
                <a:solidFill>
                  <a:schemeClr val="tx1"/>
                </a:solidFill>
              </a:rPr>
              <a:t>Położenie ciężarówki</a:t>
            </a:r>
          </a:p>
        </p:txBody>
      </p:sp>
    </p:spTree>
    <p:extLst>
      <p:ext uri="{BB962C8B-B14F-4D97-AF65-F5344CB8AC3E}">
        <p14:creationId xmlns:p14="http://schemas.microsoft.com/office/powerpoint/2010/main" val="2310736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84C292EA-9F54-29B9-506A-D7E6BFE1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428624"/>
            <a:ext cx="7358062" cy="696119"/>
          </a:xfrm>
        </p:spPr>
        <p:txBody>
          <a:bodyPr/>
          <a:lstStyle/>
          <a:p>
            <a:pPr algn="ctr" eaLnBrk="1" hangingPunct="1">
              <a:defRPr/>
            </a:pP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Diagram sekwencji dla realizacji przypadku użycia</a:t>
            </a:r>
            <a:br>
              <a:rPr lang="pl-PL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Wyślij informację o położeniu ciężarówki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EEBE61C-6F7F-3A80-CEF6-BF233F22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5871" y="1772816"/>
            <a:ext cx="7392258" cy="406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9270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epływ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rzepły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rzepły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zepły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Przepły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3069</Words>
  <Application>Microsoft Office PowerPoint</Application>
  <PresentationFormat>Pokaz na ekranie (4:3)</PresentationFormat>
  <Paragraphs>534</Paragraphs>
  <Slides>161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161</vt:i4>
      </vt:variant>
    </vt:vector>
  </HeadingPairs>
  <TitlesOfParts>
    <vt:vector size="168" baseType="lpstr">
      <vt:lpstr>Arial</vt:lpstr>
      <vt:lpstr>Calibri</vt:lpstr>
      <vt:lpstr>Constantia</vt:lpstr>
      <vt:lpstr>Times New Roman</vt:lpstr>
      <vt:lpstr>Times New Roman Unicode</vt:lpstr>
      <vt:lpstr>Wingdings 2</vt:lpstr>
      <vt:lpstr>Przepływ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Model przypadków użycia</vt:lpstr>
      <vt:lpstr>Specyfikacja aktorów</vt:lpstr>
      <vt:lpstr>Diagram (głównych) przypadków użycia Przyjęcie zlecenia do realizacji</vt:lpstr>
      <vt:lpstr>Scenariusz główny dla przypadku użycia Przypisz kierowcę do zlecenia</vt:lpstr>
      <vt:lpstr>Scenariusz alternatywny dla przypadku użycia Przypisz kierowcę do zlecenia</vt:lpstr>
      <vt:lpstr>Diagram aktywności dla przypadku użycia Przypisz kierowcę do zlecenia</vt:lpstr>
      <vt:lpstr>Scenariusz główny dla przypadku użycia Zaplanuj trasę</vt:lpstr>
      <vt:lpstr>Scenariusz alternatywny dla przypadku użycia Zaplanuj trasę</vt:lpstr>
      <vt:lpstr>Diagram aktywności dla przypadku użycia Zaplanuj trasę</vt:lpstr>
      <vt:lpstr>Scenariusz główny dla przypadku użycia Dodaj zlecenie do systemu</vt:lpstr>
      <vt:lpstr>Scenariusz alternatywny dla przypadku użycia Dodaj zlecenie do systemu</vt:lpstr>
      <vt:lpstr>Diagram aktywności dla przypadku użycia Dodaj zlecenie do systemu</vt:lpstr>
      <vt:lpstr>Scenariusz główny dla przypadku użycia Wybierz zlecenie z listy dostępnych zleceń</vt:lpstr>
      <vt:lpstr>Scenariusz alternatywny dla przypadku użycia Wybierz zlecenie z listy dostępnych zleceń</vt:lpstr>
      <vt:lpstr>Diagram aktywności dla przypadku użycia Wybierz zlecenie z listy dostępnych zleceń</vt:lpstr>
      <vt:lpstr>Diagram (głównych) przypadków użycia Realizacja zlecenia</vt:lpstr>
      <vt:lpstr>Scenariusz główny dla przypadku użycia Poinformuj o problemie</vt:lpstr>
      <vt:lpstr>Diagram aktywności dla przypadku użycia Poinformuj o problemie</vt:lpstr>
      <vt:lpstr>Scenariusz główny dla przypadku użycia Wyślij informację o położeniu ciężarówki</vt:lpstr>
      <vt:lpstr>Diagram aktywności dla przypadku użycia Wyślij informację o położeniu ciężarówki</vt:lpstr>
      <vt:lpstr>Scenariusz główny dla przypadku użycia Wyświetl przebieg zlecenia</vt:lpstr>
      <vt:lpstr>Diagram aktywności dla przypadku użycia Wyświetl przebieg zlecenia</vt:lpstr>
      <vt:lpstr>Scenariusz główny dla przypadku użycia Zarejestruj przyjęcie zlecenia</vt:lpstr>
      <vt:lpstr>Scenariusz alternatywny dla przypadku użycia Zarejestruj przyjęcie zlecenia</vt:lpstr>
      <vt:lpstr>Diagram aktywności dla przypadku użycia Zarejestruj przyjęciu zlecenia</vt:lpstr>
      <vt:lpstr>Scenariusz główny dla przypadku użycia Zarejestruj wyjazd</vt:lpstr>
      <vt:lpstr>Diagram aktywności dla przypadku użycia Zarejestruj wyjazd</vt:lpstr>
      <vt:lpstr>Scenariusz główny dla przypadku użycia Zarejestruj zakończenie realizacji zlecenia</vt:lpstr>
      <vt:lpstr>Diagram aktywności dla przypadku użycia Zarejestruj zakończenie realizacji zlecenia</vt:lpstr>
      <vt:lpstr>Scenariusz główny dla przypadku użycia Zarejestruj zdarzenie na trasie</vt:lpstr>
      <vt:lpstr>Scenariusz alternatywny dla przypadku użycia Zarejestruj zdarzenie na trasie</vt:lpstr>
      <vt:lpstr>Diagram aktywności dla przypadku użycia Zarejestruj zdarzenie na trasie</vt:lpstr>
      <vt:lpstr>Diagram (głównych) przypadków użycia Zarządzanie kierowcami</vt:lpstr>
      <vt:lpstr>Scenariusz główny dla przypadku użycia Dodaj nowego kierowcę</vt:lpstr>
      <vt:lpstr>Diagram aktywności dla przypadku użycia Dodaj nowego kierowcę</vt:lpstr>
      <vt:lpstr>Scenariusz główny dla przypadku użycia Edytuj dane kierowcy</vt:lpstr>
      <vt:lpstr>Scenariusz alternatywny dla przypadku użycia Edytuj dane kierowcy</vt:lpstr>
      <vt:lpstr>Diagram aktywności dla przypadku użycia Edytuj dane kierowcy</vt:lpstr>
      <vt:lpstr>Scenariusz główny dla przypadku użycia Usuń istniejącego kierowcę</vt:lpstr>
      <vt:lpstr>Scenariusz alternatywny dla przypadku użycia Usuń istniejącego kierowcę</vt:lpstr>
      <vt:lpstr>Diagram aktywności dla przypadku użycia Usuń istniejącego kierowcę</vt:lpstr>
      <vt:lpstr>Scenariusz główny dla przypadku użycia Zaktualizuj dane istniejącego kierowcy</vt:lpstr>
      <vt:lpstr>Scenariusz alternatywny dla przypadku użycia Zaktualizuj dane istniejącego kierowcy</vt:lpstr>
      <vt:lpstr>Diagram aktywności dla przypadku użycia Zaktualizuj dane istniejącego kierowcy</vt:lpstr>
      <vt:lpstr>Scenariusz główny dla przypadku użycia Zmodyfikuj przypisanie pojazdów do kierowcy</vt:lpstr>
      <vt:lpstr>Scenariusz alternatywny dla przypadku użycia Zmodyfikuj przypisanie pojazdów do kierowcy</vt:lpstr>
      <vt:lpstr>Diagram aktywności dla przypadku użycia Zmodyfikuj przypisanie pojazdów do kierowcy</vt:lpstr>
      <vt:lpstr>Diagram (głównych) przypadków użycia Zarządzanie pojazdami</vt:lpstr>
      <vt:lpstr>Scenariusz główny dla przypadku użycia Dodaj nowy pojazd</vt:lpstr>
      <vt:lpstr>Scenariusz alternatywny dla przypadku użycia Dodaj nowy pojazd</vt:lpstr>
      <vt:lpstr>Diagram aktywności dla przypadku użycia Dodaj nowy pojazd</vt:lpstr>
      <vt:lpstr>Scenariusz główny dla przypadku użycia Edytuj dane pojazdu</vt:lpstr>
      <vt:lpstr>Scenariusz alternatywny dla przypadku użycia Edytuj dane pojazdu</vt:lpstr>
      <vt:lpstr>Diagram aktywności dla przypadku użycia Edytuj dane pojazdu</vt:lpstr>
      <vt:lpstr>Scenariusz główny dla przypadku użycia Usuń istniejący pojazd</vt:lpstr>
      <vt:lpstr>Scenariusz alternatywny dla przypadku użycia Usuń istniejący pojazd</vt:lpstr>
      <vt:lpstr>Diagram aktywności dla przypadku użycia Usuń istniejący pojazd</vt:lpstr>
      <vt:lpstr>Scenariusz główny dla przypadku użycia Zaktualizuj dane istniejącego pojazdu</vt:lpstr>
      <vt:lpstr>Scenariusz alternatywny dla przypadku użycia Zaktualizuj dane istniejącego pojazdu</vt:lpstr>
      <vt:lpstr>Diagram aktywności dla przypadku użycia Zaktualizuj dane istniejącego pojazdu</vt:lpstr>
      <vt:lpstr>Scenariusz główny dla przypadku użycia Zmodyfikuj przypisanie kierowcy do pojazdu</vt:lpstr>
      <vt:lpstr>Scenariusz alternatywny dla przypadku użycia Zmodyfikuj przypisanie kierowcy do pojazdu</vt:lpstr>
      <vt:lpstr>Diagram aktywności dla przypadku użycia Zmodyfikuj przypisanie kierowcy do pojazdu</vt:lpstr>
      <vt:lpstr>Diagram (głównych) przypadków użycia Generowanie raportów</vt:lpstr>
      <vt:lpstr>Scenariusz główny dla przypadku użycia Wygeneruj raport</vt:lpstr>
      <vt:lpstr>Diagram aktywności dla przypadku użycia Wygeneruj raport</vt:lpstr>
      <vt:lpstr>Prezentacja programu PowerPoint</vt:lpstr>
      <vt:lpstr>Diagram realizacji przypadków użycia Przyjęcie zlecenia do realizacji</vt:lpstr>
      <vt:lpstr>Diagram klas analitycznych</vt:lpstr>
      <vt:lpstr>Diagram VOPC dla realizacji przypadku użycia Przyjęcie zlecenia do realizacji</vt:lpstr>
      <vt:lpstr>Definicje klas analitycznych (opis)</vt:lpstr>
      <vt:lpstr>Diagram sekwencji dla realizacji przypadku użycia Przyjęcie zlecenia do realizacji</vt:lpstr>
      <vt:lpstr>Diagram VOPC dla realizacji przypadku użycia Zaplanuj trasę</vt:lpstr>
      <vt:lpstr>Definicje klas analitycznych (opis)</vt:lpstr>
      <vt:lpstr>Diagram sekwencji dla realizacji przypadku użycia Zaplanuj trasę</vt:lpstr>
      <vt:lpstr>Diagram VOPC dla realizacji przypadku użycia Dodaj zlecenie do systemu</vt:lpstr>
      <vt:lpstr>Definicje klas analitycznych (opis)</vt:lpstr>
      <vt:lpstr>Diagram sekwencji dla realizacji przypadku użycia Dodaj zlecenie do systemu</vt:lpstr>
      <vt:lpstr>Diagram VOPC dla realizacji przypadku użycia Wybierz zlecenie z listy dostępnych zleceń</vt:lpstr>
      <vt:lpstr>Definicje klas analitycznych (opis)</vt:lpstr>
      <vt:lpstr>Diagram sekwencji dla realizacji przypadku użycia Wybierz zlecenie z listy dostępnych zleceń</vt:lpstr>
      <vt:lpstr>Diagram realizacji przypadków użycia Realizacja zlecenia</vt:lpstr>
      <vt:lpstr>Diagram klas analitycznych</vt:lpstr>
      <vt:lpstr>Diagram VOPC dla realizacji przypadku użycia Poinformuj o problemie</vt:lpstr>
      <vt:lpstr>Definicje klas analitycznych (opis)</vt:lpstr>
      <vt:lpstr>Diagram sekwencji dla realizacji przypadku użycia Poinformuj o problemie</vt:lpstr>
      <vt:lpstr>Diagram VOPC dla realizacji przypadku użycia Wyślij informację o położeniu ciężarówki</vt:lpstr>
      <vt:lpstr>Definicje klas analitycznych (opis)</vt:lpstr>
      <vt:lpstr>Diagram sekwencji dla realizacji przypadku użycia Wyślij informację o położeniu ciężarówki</vt:lpstr>
      <vt:lpstr>Diagram VOPC dla realizacji przypadku użycia Wyświetl przebieg zlecenia</vt:lpstr>
      <vt:lpstr>Definicje klas analitycznych (opis)</vt:lpstr>
      <vt:lpstr>Diagram sekwencji dla realizacji przypadku użycia Wyświetl przebieg zlecenia</vt:lpstr>
      <vt:lpstr>Diagram VOPC dla realizacji przypadku użycia Zarejestruj przyjęcie zlecenia</vt:lpstr>
      <vt:lpstr>Definicje klas analitycznych (opis)</vt:lpstr>
      <vt:lpstr>Diagram sekwencji dla realizacji przypadku użycia Zarejestruj przyjęcie zlecenia</vt:lpstr>
      <vt:lpstr>Diagram VOPC dla realizacji przypadku użycia Zarejestruj wyjazd</vt:lpstr>
      <vt:lpstr>Definicje klas analitycznych (opis)</vt:lpstr>
      <vt:lpstr>Diagram sekwencji dla realizacji przypadku użycia Zarejestruj wyjazd</vt:lpstr>
      <vt:lpstr>Diagram VOPC dla realizacji przypadku użycia Zarejestruj zakończenie realizacji zlecenia</vt:lpstr>
      <vt:lpstr>Definicje klas analitycznych (opis)</vt:lpstr>
      <vt:lpstr>Diagram sekwencji dla realizacji przypadku użycia Zarejestruj zakończenie realizacji zlecenia</vt:lpstr>
      <vt:lpstr>Diagram VOPC dla realizacji przypadku użycia Zarejestruj zdarzenie na trasie</vt:lpstr>
      <vt:lpstr>Definicje klas analitycznych (opis)</vt:lpstr>
      <vt:lpstr>Diagram sekwencji dla realizacji przypadku użycia Zarejestruj zdarzenie na trasie</vt:lpstr>
      <vt:lpstr>Diagram realizacji przypadków użycia Zarządzanie kierowcami</vt:lpstr>
      <vt:lpstr>Diagram klas analitycznych</vt:lpstr>
      <vt:lpstr>Diagram VOPC dla realizacji przypadku użycia Dodaj nowego kierowcę</vt:lpstr>
      <vt:lpstr>Definicje klas analitycznych (opis)</vt:lpstr>
      <vt:lpstr>Diagram sekwencji dla realizacji przypadku użycia Dodaj nowego kierowcę</vt:lpstr>
      <vt:lpstr>Diagram VOPC dla realizacji przypadku użycia Edytuj dane kierowcy</vt:lpstr>
      <vt:lpstr>Definicje klas analitycznych (opis)</vt:lpstr>
      <vt:lpstr>Diagram sekwencji dla realizacji przypadku użycia Edytuj dane kierowcy</vt:lpstr>
      <vt:lpstr>Diagram VOPC dla realizacji przypadku użycia Usuń istniejącego kierowcę</vt:lpstr>
      <vt:lpstr>Definicje klas analitycznych (opis)</vt:lpstr>
      <vt:lpstr>Diagram sekwencji dla realizacji przypadku użycia Usuń istniejącego kierowcę</vt:lpstr>
      <vt:lpstr>Diagram VOPC dla realizacji przypadku użycia Zaktualizuj dane istniejącego kierowcy</vt:lpstr>
      <vt:lpstr>Definicje klas analitycznych (opis)</vt:lpstr>
      <vt:lpstr>Diagram sekwencji dla realizacji przypadku użycia Zaktualizuj dane istniejącego kierowcy</vt:lpstr>
      <vt:lpstr>Diagram VOPC dla realizacji przypadku użycia Zmodyfikuj przypisanie pojazdów do kierowcy</vt:lpstr>
      <vt:lpstr>Definicje klas analitycznych (opis)</vt:lpstr>
      <vt:lpstr>Diagram sekwencji dla realizacji przypadku użycia Zmodyfikuj przypisanie pojazdów do kierowcy</vt:lpstr>
      <vt:lpstr>Diagram realizacji przypadków użycia Zarządzanie pojazdami</vt:lpstr>
      <vt:lpstr>Diagram klas analitycznych</vt:lpstr>
      <vt:lpstr>Diagram VOPC dla realizacji przypadku użycia Dodaj nowy pojazd</vt:lpstr>
      <vt:lpstr>Definicje klas analitycznych (opis)</vt:lpstr>
      <vt:lpstr>Diagram sekwencji dla realizacji przypadku użycia Dodaj nowy pojazd</vt:lpstr>
      <vt:lpstr>Diagram VOPC dla realizacji przypadku użycia Edytuj dane pojazdu</vt:lpstr>
      <vt:lpstr>Definicje klas analitycznych (opis)</vt:lpstr>
      <vt:lpstr>Diagram sekwencji dla realizacji przypadku użycia Edytuj dane pojazdu</vt:lpstr>
      <vt:lpstr>Diagram VOPC dla realizacji przypadku użycia Usuń istniejący pojazd</vt:lpstr>
      <vt:lpstr>Definicje klas analitycznych (opis)</vt:lpstr>
      <vt:lpstr>Diagram sekwencji dla realizacji przypadku użycia Usuń istniejący pojazd</vt:lpstr>
      <vt:lpstr>Diagram VOPC dla realizacji przypadku użycia Zaktualizuj dane istniejącego pojazdu</vt:lpstr>
      <vt:lpstr>Definicje klas analitycznych (opis)</vt:lpstr>
      <vt:lpstr>Diagram sekwencji dla realizacji przypadku użycia Zaktualizuj dane istniejącego pojazdu</vt:lpstr>
      <vt:lpstr>Diagram VOPC dla realizacji przypadku użycia Zmodyfikuj przypisanie kierowcy do pojazdu</vt:lpstr>
      <vt:lpstr>Definicje klas analitycznych (opis)</vt:lpstr>
      <vt:lpstr>Diagram sekwencji dla realizacji przypadku użycia Zmodyfikuj przypisanie kierowcy do pojazdu</vt:lpstr>
      <vt:lpstr>Diagram realizacji przypadków użycia Generowanie raportów</vt:lpstr>
      <vt:lpstr>Diagram klas analitycznych</vt:lpstr>
      <vt:lpstr>Diagram VOPC dla realizacji przypadku użycia Wygeneruj raport</vt:lpstr>
      <vt:lpstr>Definicje klas analitycznych (opis)</vt:lpstr>
      <vt:lpstr>Diagram sekwencji dla realizacji przypadku użycia Wygeneruj raport</vt:lpstr>
      <vt:lpstr>Prezentacja programu PowerPoint</vt:lpstr>
      <vt:lpstr>Diagram klas projektowych</vt:lpstr>
      <vt:lpstr>Opis klas projektowych</vt:lpstr>
      <vt:lpstr>Diagram stanów do obiektu klasy xxx</vt:lpstr>
      <vt:lpstr>Diagram pakietów: model warstw systemu</vt:lpstr>
      <vt:lpstr>Diagram komponentów systemu</vt:lpstr>
      <vt:lpstr>Diagram wdrożenia systemu</vt:lpstr>
      <vt:lpstr>Kod systemu: jako wynik transformacji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astasiak</dc:creator>
  <cp:lastModifiedBy>Anna Korniluk</cp:lastModifiedBy>
  <cp:revision>305</cp:revision>
  <cp:lastPrinted>1601-01-01T00:00:00Z</cp:lastPrinted>
  <dcterms:created xsi:type="dcterms:W3CDTF">1601-01-01T00:00:00Z</dcterms:created>
  <dcterms:modified xsi:type="dcterms:W3CDTF">2024-04-04T19:32:27Z</dcterms:modified>
</cp:coreProperties>
</file>